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9" r:id="rId12"/>
    <p:sldId id="265" r:id="rId13"/>
    <p:sldId id="266" r:id="rId14"/>
    <p:sldId id="267" r:id="rId15"/>
    <p:sldId id="268" r:id="rId16"/>
    <p:sldId id="270" r:id="rId17"/>
    <p:sldId id="271" r:id="rId18"/>
    <p:sldId id="272" r:id="rId19"/>
    <p:sldId id="284" r:id="rId20"/>
    <p:sldId id="275" r:id="rId21"/>
    <p:sldId id="276" r:id="rId22"/>
    <p:sldId id="277" r:id="rId23"/>
    <p:sldId id="278" r:id="rId24"/>
    <p:sldId id="279" r:id="rId25"/>
    <p:sldId id="281" r:id="rId26"/>
    <p:sldId id="283" r:id="rId27"/>
    <p:sldId id="282" r:id="rId28"/>
    <p:sldId id="288" r:id="rId29"/>
    <p:sldId id="289" r:id="rId30"/>
    <p:sldId id="290" r:id="rId31"/>
    <p:sldId id="287" r:id="rId32"/>
    <p:sldId id="292" r:id="rId33"/>
    <p:sldId id="297" r:id="rId34"/>
    <p:sldId id="274" r:id="rId35"/>
    <p:sldId id="294" r:id="rId36"/>
    <p:sldId id="273" r:id="rId37"/>
    <p:sldId id="293" r:id="rId38"/>
    <p:sldId id="295" r:id="rId39"/>
    <p:sldId id="296" r:id="rId40"/>
    <p:sldId id="298" r:id="rId41"/>
    <p:sldId id="299" r:id="rId42"/>
    <p:sldId id="300" r:id="rId43"/>
    <p:sldId id="301" r:id="rId44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58" autoAdjust="0"/>
  </p:normalViewPr>
  <p:slideViewPr>
    <p:cSldViewPr>
      <p:cViewPr varScale="1">
        <p:scale>
          <a:sx n="107" d="100"/>
          <a:sy n="107" d="100"/>
        </p:scale>
        <p:origin x="-84" y="-5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85EE29-F424-48F5-A06A-288A9D8B2FC3}" type="doc">
      <dgm:prSet loTypeId="urn:microsoft.com/office/officeart/2005/8/layout/venn3" loCatId="relationship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zh-CN" altLang="en-US"/>
        </a:p>
      </dgm:t>
    </dgm:pt>
    <dgm:pt modelId="{3015BC45-A7AA-4EFE-98CA-3C31D4B3F3EF}">
      <dgm:prSet phldrT="[文本]"/>
      <dgm:spPr/>
      <dgm:t>
        <a:bodyPr/>
        <a:lstStyle/>
        <a:p>
          <a:r>
            <a:rPr lang="en-US" altLang="zh-CN" b="1" dirty="0" smtClean="0">
              <a:solidFill>
                <a:schemeClr val="bg2">
                  <a:lumMod val="2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rPr>
            <a:t>WHAT</a:t>
          </a:r>
          <a:endParaRPr lang="zh-CN" altLang="en-US" b="1" dirty="0">
            <a:solidFill>
              <a:schemeClr val="bg2">
                <a:lumMod val="25000"/>
              </a:schemeClr>
            </a:solidFill>
            <a:latin typeface="Arial Unicode MS" panose="020B0604020202020204" pitchFamily="34" charset="-122"/>
            <a:ea typeface="Arial Unicode MS" panose="020B0604020202020204" pitchFamily="34" charset="-122"/>
            <a:cs typeface="Arial Unicode MS" panose="020B0604020202020204" pitchFamily="34" charset="-122"/>
          </a:endParaRPr>
        </a:p>
      </dgm:t>
    </dgm:pt>
    <dgm:pt modelId="{82E5CDF2-953C-4542-ABEE-1BB7F8687DC8}" cxnId="{364F483B-5D7C-4576-B2AC-1DD98AF4C336}" type="parTrans">
      <dgm:prSet/>
      <dgm:spPr/>
      <dgm:t>
        <a:bodyPr/>
        <a:lstStyle/>
        <a:p>
          <a:endParaRPr lang="zh-CN" altLang="en-US" b="0">
            <a:latin typeface="Arial Unicode MS" panose="020B0604020202020204" pitchFamily="34" charset="-122"/>
            <a:ea typeface="Arial Unicode MS" panose="020B0604020202020204" pitchFamily="34" charset="-122"/>
            <a:cs typeface="Arial Unicode MS" panose="020B0604020202020204" pitchFamily="34" charset="-122"/>
          </a:endParaRPr>
        </a:p>
      </dgm:t>
    </dgm:pt>
    <dgm:pt modelId="{AB7C7AF3-B199-4E40-8BA7-614283AA9A42}" cxnId="{364F483B-5D7C-4576-B2AC-1DD98AF4C336}" type="sibTrans">
      <dgm:prSet/>
      <dgm:spPr/>
      <dgm:t>
        <a:bodyPr/>
        <a:lstStyle/>
        <a:p>
          <a:endParaRPr lang="zh-CN" altLang="en-US" b="0">
            <a:latin typeface="Arial Unicode MS" panose="020B0604020202020204" pitchFamily="34" charset="-122"/>
            <a:ea typeface="Arial Unicode MS" panose="020B0604020202020204" pitchFamily="34" charset="-122"/>
            <a:cs typeface="Arial Unicode MS" panose="020B0604020202020204" pitchFamily="34" charset="-122"/>
          </a:endParaRPr>
        </a:p>
      </dgm:t>
    </dgm:pt>
    <dgm:pt modelId="{03910C99-D24E-4EE6-B200-1EA61715E602}">
      <dgm:prSet phldrT="[文本]"/>
      <dgm:spPr/>
      <dgm:t>
        <a:bodyPr/>
        <a:lstStyle/>
        <a:p>
          <a:r>
            <a:rPr lang="en-US" altLang="zh-CN" b="1" dirty="0" smtClean="0">
              <a:solidFill>
                <a:schemeClr val="bg2">
                  <a:lumMod val="2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rPr>
            <a:t>WHY</a:t>
          </a:r>
          <a:endParaRPr lang="zh-CN" altLang="en-US" b="1" dirty="0">
            <a:solidFill>
              <a:schemeClr val="bg2">
                <a:lumMod val="25000"/>
              </a:schemeClr>
            </a:solidFill>
            <a:latin typeface="Arial Unicode MS" panose="020B0604020202020204" pitchFamily="34" charset="-122"/>
            <a:ea typeface="Arial Unicode MS" panose="020B0604020202020204" pitchFamily="34" charset="-122"/>
            <a:cs typeface="Arial Unicode MS" panose="020B0604020202020204" pitchFamily="34" charset="-122"/>
          </a:endParaRPr>
        </a:p>
      </dgm:t>
    </dgm:pt>
    <dgm:pt modelId="{55B4E768-27B4-4FFE-B17D-C405379D820E}" cxnId="{1CA66388-BADA-4C2B-B6F8-1FDB8428E7BD}" type="parTrans">
      <dgm:prSet/>
      <dgm:spPr/>
      <dgm:t>
        <a:bodyPr/>
        <a:lstStyle/>
        <a:p>
          <a:endParaRPr lang="zh-CN" altLang="en-US" b="0">
            <a:latin typeface="Arial Unicode MS" panose="020B0604020202020204" pitchFamily="34" charset="-122"/>
            <a:ea typeface="Arial Unicode MS" panose="020B0604020202020204" pitchFamily="34" charset="-122"/>
            <a:cs typeface="Arial Unicode MS" panose="020B0604020202020204" pitchFamily="34" charset="-122"/>
          </a:endParaRPr>
        </a:p>
      </dgm:t>
    </dgm:pt>
    <dgm:pt modelId="{CF6B942C-2FC8-4BE5-9327-5C6AFC663FDF}" cxnId="{1CA66388-BADA-4C2B-B6F8-1FDB8428E7BD}" type="sibTrans">
      <dgm:prSet/>
      <dgm:spPr/>
      <dgm:t>
        <a:bodyPr/>
        <a:lstStyle/>
        <a:p>
          <a:endParaRPr lang="zh-CN" altLang="en-US" b="0">
            <a:latin typeface="Arial Unicode MS" panose="020B0604020202020204" pitchFamily="34" charset="-122"/>
            <a:ea typeface="Arial Unicode MS" panose="020B0604020202020204" pitchFamily="34" charset="-122"/>
            <a:cs typeface="Arial Unicode MS" panose="020B0604020202020204" pitchFamily="34" charset="-122"/>
          </a:endParaRPr>
        </a:p>
      </dgm:t>
    </dgm:pt>
    <dgm:pt modelId="{16636A5D-913E-43A7-8819-EAE7F58B6F1E}">
      <dgm:prSet phldrT="[文本]"/>
      <dgm:spPr/>
      <dgm:t>
        <a:bodyPr/>
        <a:lstStyle/>
        <a:p>
          <a:r>
            <a:rPr lang="en-US" altLang="zh-CN" b="1" dirty="0" smtClean="0">
              <a:solidFill>
                <a:schemeClr val="bg2">
                  <a:lumMod val="2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rPr>
            <a:t>HOW</a:t>
          </a:r>
          <a:endParaRPr lang="zh-CN" altLang="en-US" b="1" dirty="0">
            <a:solidFill>
              <a:schemeClr val="bg2">
                <a:lumMod val="25000"/>
              </a:schemeClr>
            </a:solidFill>
            <a:latin typeface="Arial Unicode MS" panose="020B0604020202020204" pitchFamily="34" charset="-122"/>
            <a:ea typeface="Arial Unicode MS" panose="020B0604020202020204" pitchFamily="34" charset="-122"/>
            <a:cs typeface="Arial Unicode MS" panose="020B0604020202020204" pitchFamily="34" charset="-122"/>
          </a:endParaRPr>
        </a:p>
      </dgm:t>
    </dgm:pt>
    <dgm:pt modelId="{ED79F743-733A-4B26-9878-85D17B779F0B}" cxnId="{32F38770-9296-47E7-9851-1E5CCD38602E}" type="parTrans">
      <dgm:prSet/>
      <dgm:spPr/>
      <dgm:t>
        <a:bodyPr/>
        <a:lstStyle/>
        <a:p>
          <a:endParaRPr lang="zh-CN" altLang="en-US" b="0">
            <a:latin typeface="Arial Unicode MS" panose="020B0604020202020204" pitchFamily="34" charset="-122"/>
            <a:ea typeface="Arial Unicode MS" panose="020B0604020202020204" pitchFamily="34" charset="-122"/>
            <a:cs typeface="Arial Unicode MS" panose="020B0604020202020204" pitchFamily="34" charset="-122"/>
          </a:endParaRPr>
        </a:p>
      </dgm:t>
    </dgm:pt>
    <dgm:pt modelId="{A378BE7B-2315-4B86-9BFD-A8771C16430E}" cxnId="{32F38770-9296-47E7-9851-1E5CCD38602E}" type="sibTrans">
      <dgm:prSet/>
      <dgm:spPr/>
      <dgm:t>
        <a:bodyPr/>
        <a:lstStyle/>
        <a:p>
          <a:endParaRPr lang="zh-CN" altLang="en-US" b="0">
            <a:latin typeface="Arial Unicode MS" panose="020B0604020202020204" pitchFamily="34" charset="-122"/>
            <a:ea typeface="Arial Unicode MS" panose="020B0604020202020204" pitchFamily="34" charset="-122"/>
            <a:cs typeface="Arial Unicode MS" panose="020B0604020202020204" pitchFamily="34" charset="-122"/>
          </a:endParaRPr>
        </a:p>
      </dgm:t>
    </dgm:pt>
    <dgm:pt modelId="{2B1B8AB1-B932-4ED9-A8F8-040C6D15F9D0}">
      <dgm:prSet phldrT="[文本]"/>
      <dgm:spPr/>
      <dgm:t>
        <a:bodyPr/>
        <a:lstStyle/>
        <a:p>
          <a:r>
            <a:rPr lang="en-US" altLang="zh-CN" b="1" dirty="0" smtClean="0">
              <a:solidFill>
                <a:schemeClr val="bg2">
                  <a:lumMod val="2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rPr>
            <a:t>WHO</a:t>
          </a:r>
          <a:endParaRPr lang="zh-CN" altLang="en-US" b="1" dirty="0">
            <a:solidFill>
              <a:schemeClr val="bg2">
                <a:lumMod val="25000"/>
              </a:schemeClr>
            </a:solidFill>
            <a:latin typeface="Arial Unicode MS" panose="020B0604020202020204" pitchFamily="34" charset="-122"/>
            <a:ea typeface="Arial Unicode MS" panose="020B0604020202020204" pitchFamily="34" charset="-122"/>
            <a:cs typeface="Arial Unicode MS" panose="020B0604020202020204" pitchFamily="34" charset="-122"/>
          </a:endParaRPr>
        </a:p>
      </dgm:t>
    </dgm:pt>
    <dgm:pt modelId="{F302DFD3-D6D8-46F3-978D-7A2BE6EBB6AE}" cxnId="{F23A217C-DAEB-4E91-BA8C-4712027A1D84}" type="parTrans">
      <dgm:prSet/>
      <dgm:spPr/>
      <dgm:t>
        <a:bodyPr/>
        <a:lstStyle/>
        <a:p>
          <a:endParaRPr lang="zh-CN" altLang="en-US" b="0">
            <a:latin typeface="Arial Unicode MS" panose="020B0604020202020204" pitchFamily="34" charset="-122"/>
            <a:ea typeface="Arial Unicode MS" panose="020B0604020202020204" pitchFamily="34" charset="-122"/>
            <a:cs typeface="Arial Unicode MS" panose="020B0604020202020204" pitchFamily="34" charset="-122"/>
          </a:endParaRPr>
        </a:p>
      </dgm:t>
    </dgm:pt>
    <dgm:pt modelId="{875787B4-4975-47F1-8001-0BE993AAE3FA}" cxnId="{F23A217C-DAEB-4E91-BA8C-4712027A1D84}" type="sibTrans">
      <dgm:prSet/>
      <dgm:spPr/>
      <dgm:t>
        <a:bodyPr/>
        <a:lstStyle/>
        <a:p>
          <a:endParaRPr lang="zh-CN" altLang="en-US" b="0">
            <a:latin typeface="Arial Unicode MS" panose="020B0604020202020204" pitchFamily="34" charset="-122"/>
            <a:ea typeface="Arial Unicode MS" panose="020B0604020202020204" pitchFamily="34" charset="-122"/>
            <a:cs typeface="Arial Unicode MS" panose="020B0604020202020204" pitchFamily="34" charset="-122"/>
          </a:endParaRPr>
        </a:p>
      </dgm:t>
    </dgm:pt>
    <dgm:pt modelId="{D6BDCA4A-9AD9-4BB8-8056-380BAFB735DE}" type="pres">
      <dgm:prSet presAssocID="{2985EE29-F424-48F5-A06A-288A9D8B2FC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EC973772-3D9B-4CBE-BF3C-FD4B191AF2FC}" type="pres">
      <dgm:prSet presAssocID="{3015BC45-A7AA-4EFE-98CA-3C31D4B3F3EF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177E075-CD49-4765-A4F9-CBA29D427E9B}" type="pres">
      <dgm:prSet presAssocID="{AB7C7AF3-B199-4E40-8BA7-614283AA9A42}" presName="space" presStyleCnt="0"/>
      <dgm:spPr/>
    </dgm:pt>
    <dgm:pt modelId="{070B659B-EA20-491E-8B10-C930DCA3A16E}" type="pres">
      <dgm:prSet presAssocID="{03910C99-D24E-4EE6-B200-1EA61715E602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A070922-C5D9-4889-A4D8-41C264CD24D8}" type="pres">
      <dgm:prSet presAssocID="{CF6B942C-2FC8-4BE5-9327-5C6AFC663FDF}" presName="space" presStyleCnt="0"/>
      <dgm:spPr/>
    </dgm:pt>
    <dgm:pt modelId="{9C283398-092F-4947-A16D-3823FC393C57}" type="pres">
      <dgm:prSet presAssocID="{16636A5D-913E-43A7-8819-EAE7F58B6F1E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CEC3C83-365A-4676-8AB8-8D3B68021B82}" type="pres">
      <dgm:prSet presAssocID="{A378BE7B-2315-4B86-9BFD-A8771C16430E}" presName="space" presStyleCnt="0"/>
      <dgm:spPr/>
    </dgm:pt>
    <dgm:pt modelId="{F84B93A5-F9EC-4832-AB63-505FC9027370}" type="pres">
      <dgm:prSet presAssocID="{2B1B8AB1-B932-4ED9-A8F8-040C6D15F9D0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54ED79B6-48C6-41DB-A991-076339B5537D}" type="presOf" srcId="{3015BC45-A7AA-4EFE-98CA-3C31D4B3F3EF}" destId="{EC973772-3D9B-4CBE-BF3C-FD4B191AF2FC}" srcOrd="0" destOrd="0" presId="urn:microsoft.com/office/officeart/2005/8/layout/venn3"/>
    <dgm:cxn modelId="{2808812C-A4D4-4B75-AF08-7E490A66DA04}" type="presOf" srcId="{16636A5D-913E-43A7-8819-EAE7F58B6F1E}" destId="{9C283398-092F-4947-A16D-3823FC393C57}" srcOrd="0" destOrd="0" presId="urn:microsoft.com/office/officeart/2005/8/layout/venn3"/>
    <dgm:cxn modelId="{364F483B-5D7C-4576-B2AC-1DD98AF4C336}" srcId="{2985EE29-F424-48F5-A06A-288A9D8B2FC3}" destId="{3015BC45-A7AA-4EFE-98CA-3C31D4B3F3EF}" srcOrd="0" destOrd="0" parTransId="{82E5CDF2-953C-4542-ABEE-1BB7F8687DC8}" sibTransId="{AB7C7AF3-B199-4E40-8BA7-614283AA9A42}"/>
    <dgm:cxn modelId="{3E18B9B7-853B-4919-BC7A-3C4DCF0671A7}" type="presOf" srcId="{03910C99-D24E-4EE6-B200-1EA61715E602}" destId="{070B659B-EA20-491E-8B10-C930DCA3A16E}" srcOrd="0" destOrd="0" presId="urn:microsoft.com/office/officeart/2005/8/layout/venn3"/>
    <dgm:cxn modelId="{CB70929B-E97C-4932-970D-B7FE33DC3B66}" type="presOf" srcId="{2B1B8AB1-B932-4ED9-A8F8-040C6D15F9D0}" destId="{F84B93A5-F9EC-4832-AB63-505FC9027370}" srcOrd="0" destOrd="0" presId="urn:microsoft.com/office/officeart/2005/8/layout/venn3"/>
    <dgm:cxn modelId="{A6F87726-AA4F-4CAA-A355-7A848E288FA3}" type="presOf" srcId="{2985EE29-F424-48F5-A06A-288A9D8B2FC3}" destId="{D6BDCA4A-9AD9-4BB8-8056-380BAFB735DE}" srcOrd="0" destOrd="0" presId="urn:microsoft.com/office/officeart/2005/8/layout/venn3"/>
    <dgm:cxn modelId="{32F38770-9296-47E7-9851-1E5CCD38602E}" srcId="{2985EE29-F424-48F5-A06A-288A9D8B2FC3}" destId="{16636A5D-913E-43A7-8819-EAE7F58B6F1E}" srcOrd="2" destOrd="0" parTransId="{ED79F743-733A-4B26-9878-85D17B779F0B}" sibTransId="{A378BE7B-2315-4B86-9BFD-A8771C16430E}"/>
    <dgm:cxn modelId="{F23A217C-DAEB-4E91-BA8C-4712027A1D84}" srcId="{2985EE29-F424-48F5-A06A-288A9D8B2FC3}" destId="{2B1B8AB1-B932-4ED9-A8F8-040C6D15F9D0}" srcOrd="3" destOrd="0" parTransId="{F302DFD3-D6D8-46F3-978D-7A2BE6EBB6AE}" sibTransId="{875787B4-4975-47F1-8001-0BE993AAE3FA}"/>
    <dgm:cxn modelId="{1CA66388-BADA-4C2B-B6F8-1FDB8428E7BD}" srcId="{2985EE29-F424-48F5-A06A-288A9D8B2FC3}" destId="{03910C99-D24E-4EE6-B200-1EA61715E602}" srcOrd="1" destOrd="0" parTransId="{55B4E768-27B4-4FFE-B17D-C405379D820E}" sibTransId="{CF6B942C-2FC8-4BE5-9327-5C6AFC663FDF}"/>
    <dgm:cxn modelId="{41583EEA-76ED-46DC-AF7A-A5DB91ED0D90}" type="presParOf" srcId="{D6BDCA4A-9AD9-4BB8-8056-380BAFB735DE}" destId="{EC973772-3D9B-4CBE-BF3C-FD4B191AF2FC}" srcOrd="0" destOrd="0" presId="urn:microsoft.com/office/officeart/2005/8/layout/venn3"/>
    <dgm:cxn modelId="{C671BAA9-E627-4310-8675-B37B1AB6C961}" type="presParOf" srcId="{D6BDCA4A-9AD9-4BB8-8056-380BAFB735DE}" destId="{F177E075-CD49-4765-A4F9-CBA29D427E9B}" srcOrd="1" destOrd="0" presId="urn:microsoft.com/office/officeart/2005/8/layout/venn3"/>
    <dgm:cxn modelId="{33391867-E05B-4EA3-9CAB-006C205FF43B}" type="presParOf" srcId="{D6BDCA4A-9AD9-4BB8-8056-380BAFB735DE}" destId="{070B659B-EA20-491E-8B10-C930DCA3A16E}" srcOrd="2" destOrd="0" presId="urn:microsoft.com/office/officeart/2005/8/layout/venn3"/>
    <dgm:cxn modelId="{40446809-6DBA-429A-86FF-ED6BA0756FA9}" type="presParOf" srcId="{D6BDCA4A-9AD9-4BB8-8056-380BAFB735DE}" destId="{3A070922-C5D9-4889-A4D8-41C264CD24D8}" srcOrd="3" destOrd="0" presId="urn:microsoft.com/office/officeart/2005/8/layout/venn3"/>
    <dgm:cxn modelId="{B62B3C0C-B867-4AA3-A6CB-D28C77D4129D}" type="presParOf" srcId="{D6BDCA4A-9AD9-4BB8-8056-380BAFB735DE}" destId="{9C283398-092F-4947-A16D-3823FC393C57}" srcOrd="4" destOrd="0" presId="urn:microsoft.com/office/officeart/2005/8/layout/venn3"/>
    <dgm:cxn modelId="{E2258117-599F-4FB6-9397-15E2287F8C9D}" type="presParOf" srcId="{D6BDCA4A-9AD9-4BB8-8056-380BAFB735DE}" destId="{BCEC3C83-365A-4676-8AB8-8D3B68021B82}" srcOrd="5" destOrd="0" presId="urn:microsoft.com/office/officeart/2005/8/layout/venn3"/>
    <dgm:cxn modelId="{219956C4-82D7-4752-B0FA-1A709FD23A44}" type="presParOf" srcId="{D6BDCA4A-9AD9-4BB8-8056-380BAFB735DE}" destId="{F84B93A5-F9EC-4832-AB63-505FC9027370}" srcOrd="6" destOrd="0" presId="urn:microsoft.com/office/officeart/2005/8/layout/venn3"/>
  </dgm:cxnLst>
  <dgm:bg/>
  <dgm:whole/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973772-3D9B-4CBE-BF3C-FD4B191AF2FC}">
      <dsp:nvSpPr>
        <dsp:cNvPr id="0" name=""/>
        <dsp:cNvSpPr/>
      </dsp:nvSpPr>
      <dsp:spPr>
        <a:xfrm>
          <a:off x="330237" y="527"/>
          <a:ext cx="2129570" cy="212957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7197" tIns="41910" rIns="117197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300" b="1" kern="1200" dirty="0" smtClean="0">
              <a:solidFill>
                <a:schemeClr val="bg2">
                  <a:lumMod val="2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rPr>
            <a:t>WHAT</a:t>
          </a:r>
          <a:endParaRPr lang="zh-CN" altLang="en-US" sz="3300" b="1" kern="1200" dirty="0">
            <a:solidFill>
              <a:schemeClr val="bg2">
                <a:lumMod val="25000"/>
              </a:schemeClr>
            </a:solidFill>
            <a:latin typeface="Arial Unicode MS" panose="020B0604020202020204" pitchFamily="34" charset="-122"/>
            <a:ea typeface="Arial Unicode MS" panose="020B0604020202020204" pitchFamily="34" charset="-122"/>
            <a:cs typeface="Arial Unicode MS" panose="020B0604020202020204" pitchFamily="34" charset="-122"/>
          </a:endParaRPr>
        </a:p>
      </dsp:txBody>
      <dsp:txXfrm>
        <a:off x="642105" y="312395"/>
        <a:ext cx="1505834" cy="1505834"/>
      </dsp:txXfrm>
    </dsp:sp>
    <dsp:sp modelId="{070B659B-EA20-491E-8B10-C930DCA3A16E}">
      <dsp:nvSpPr>
        <dsp:cNvPr id="0" name=""/>
        <dsp:cNvSpPr/>
      </dsp:nvSpPr>
      <dsp:spPr>
        <a:xfrm>
          <a:off x="2033893" y="527"/>
          <a:ext cx="2129570" cy="212957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7197" tIns="41910" rIns="117197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300" b="1" kern="1200" dirty="0" smtClean="0">
              <a:solidFill>
                <a:schemeClr val="bg2">
                  <a:lumMod val="2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rPr>
            <a:t>WHY</a:t>
          </a:r>
          <a:endParaRPr lang="zh-CN" altLang="en-US" sz="3300" b="1" kern="1200" dirty="0">
            <a:solidFill>
              <a:schemeClr val="bg2">
                <a:lumMod val="25000"/>
              </a:schemeClr>
            </a:solidFill>
            <a:latin typeface="Arial Unicode MS" panose="020B0604020202020204" pitchFamily="34" charset="-122"/>
            <a:ea typeface="Arial Unicode MS" panose="020B0604020202020204" pitchFamily="34" charset="-122"/>
            <a:cs typeface="Arial Unicode MS" panose="020B0604020202020204" pitchFamily="34" charset="-122"/>
          </a:endParaRPr>
        </a:p>
      </dsp:txBody>
      <dsp:txXfrm>
        <a:off x="2345761" y="312395"/>
        <a:ext cx="1505834" cy="1505834"/>
      </dsp:txXfrm>
    </dsp:sp>
    <dsp:sp modelId="{9C283398-092F-4947-A16D-3823FC393C57}">
      <dsp:nvSpPr>
        <dsp:cNvPr id="0" name=""/>
        <dsp:cNvSpPr/>
      </dsp:nvSpPr>
      <dsp:spPr>
        <a:xfrm>
          <a:off x="3737549" y="527"/>
          <a:ext cx="2129570" cy="212957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7197" tIns="41910" rIns="117197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300" b="1" kern="1200" dirty="0" smtClean="0">
              <a:solidFill>
                <a:schemeClr val="bg2">
                  <a:lumMod val="2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rPr>
            <a:t>HOW</a:t>
          </a:r>
          <a:endParaRPr lang="zh-CN" altLang="en-US" sz="3300" b="1" kern="1200" dirty="0">
            <a:solidFill>
              <a:schemeClr val="bg2">
                <a:lumMod val="25000"/>
              </a:schemeClr>
            </a:solidFill>
            <a:latin typeface="Arial Unicode MS" panose="020B0604020202020204" pitchFamily="34" charset="-122"/>
            <a:ea typeface="Arial Unicode MS" panose="020B0604020202020204" pitchFamily="34" charset="-122"/>
            <a:cs typeface="Arial Unicode MS" panose="020B0604020202020204" pitchFamily="34" charset="-122"/>
          </a:endParaRPr>
        </a:p>
      </dsp:txBody>
      <dsp:txXfrm>
        <a:off x="4049417" y="312395"/>
        <a:ext cx="1505834" cy="1505834"/>
      </dsp:txXfrm>
    </dsp:sp>
    <dsp:sp modelId="{F84B93A5-F9EC-4832-AB63-505FC9027370}">
      <dsp:nvSpPr>
        <dsp:cNvPr id="0" name=""/>
        <dsp:cNvSpPr/>
      </dsp:nvSpPr>
      <dsp:spPr>
        <a:xfrm>
          <a:off x="5441206" y="527"/>
          <a:ext cx="2129570" cy="2129570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7197" tIns="41910" rIns="117197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300" b="1" kern="1200" dirty="0" smtClean="0">
              <a:solidFill>
                <a:schemeClr val="bg2">
                  <a:lumMod val="2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rPr>
            <a:t>WHO</a:t>
          </a:r>
          <a:endParaRPr lang="zh-CN" altLang="en-US" sz="3300" b="1" kern="1200" dirty="0">
            <a:solidFill>
              <a:schemeClr val="bg2">
                <a:lumMod val="25000"/>
              </a:schemeClr>
            </a:solidFill>
            <a:latin typeface="Arial Unicode MS" panose="020B0604020202020204" pitchFamily="34" charset="-122"/>
            <a:ea typeface="Arial Unicode MS" panose="020B0604020202020204" pitchFamily="34" charset="-122"/>
            <a:cs typeface="Arial Unicode MS" panose="020B0604020202020204" pitchFamily="34" charset="-122"/>
          </a:endParaRPr>
        </a:p>
      </dsp:txBody>
      <dsp:txXfrm>
        <a:off x="5753074" y="312395"/>
        <a:ext cx="1505834" cy="1505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30.png"/><Relationship Id="rId14" Type="http://schemas.openxmlformats.org/officeDocument/2006/relationships/image" Target="../media/image29.png"/><Relationship Id="rId13" Type="http://schemas.openxmlformats.org/officeDocument/2006/relationships/image" Target="../media/image28.png"/><Relationship Id="rId12" Type="http://schemas.openxmlformats.org/officeDocument/2006/relationships/image" Target="../media/image27.png"/><Relationship Id="rId11" Type="http://schemas.openxmlformats.org/officeDocument/2006/relationships/image" Target="../media/image26.png"/><Relationship Id="rId10" Type="http://schemas.openxmlformats.org/officeDocument/2006/relationships/image" Target="../media/image25.png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2.GIF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hyperlink" Target="http://lib.njtech.edu.cn/" TargetMode="Externa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0.png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7529" y="3435846"/>
            <a:ext cx="9144000" cy="8640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7149" y="951571"/>
            <a:ext cx="7772400" cy="1694762"/>
          </a:xfrm>
        </p:spPr>
        <p:txBody>
          <a:bodyPr>
            <a:normAutofit fontScale="90000"/>
          </a:bodyPr>
          <a:lstStyle/>
          <a:p>
            <a:r>
              <a:rPr lang="en-US" altLang="zh-CN" sz="5300" dirty="0">
                <a:latin typeface="Broadway" panose="04040905080B02020502" pitchFamily="82" charset="0"/>
                <a:cs typeface="Times New Roman" panose="02020603050405020304" pitchFamily="18" charset="0"/>
              </a:rPr>
              <a:t>Information Retrieval </a:t>
            </a:r>
            <a:r>
              <a:rPr lang="en-US" altLang="zh-CN" dirty="0">
                <a:latin typeface="Broadway" panose="04040905080B02020502" pitchFamily="82" charset="0"/>
                <a:cs typeface="Times New Roman" panose="02020603050405020304" pitchFamily="18" charset="0"/>
              </a:rPr>
              <a:t>and</a:t>
            </a:r>
            <a:br>
              <a:rPr lang="en-US" altLang="zh-CN" dirty="0">
                <a:latin typeface="Broadway" panose="04040905080B02020502" pitchFamily="82" charset="0"/>
                <a:cs typeface="Times New Roman" panose="02020603050405020304" pitchFamily="18" charset="0"/>
              </a:rPr>
            </a:br>
            <a:r>
              <a:rPr lang="en-US" altLang="zh-CN" sz="4000" dirty="0">
                <a:latin typeface="Broadway" panose="04040905080B02020502" pitchFamily="82" charset="0"/>
                <a:cs typeface="Times New Roman" panose="02020603050405020304" pitchFamily="18" charset="0"/>
              </a:rPr>
              <a:t>Office Software Application</a:t>
            </a:r>
            <a:br>
              <a:rPr lang="zh-CN" altLang="en-US" dirty="0">
                <a:latin typeface="Broadway" panose="04040905080B02020502" pitchFamily="82" charset="0"/>
                <a:cs typeface="Times New Roman" panose="02020603050405020304" pitchFamily="18" charset="0"/>
              </a:rPr>
            </a:br>
            <a:endParaRPr lang="zh-CN" altLang="en-US" dirty="0">
              <a:latin typeface="Broadway" panose="04040905080B02020502" pitchFamily="82" charset="0"/>
            </a:endParaRPr>
          </a:p>
        </p:txBody>
      </p:sp>
      <p:sp>
        <p:nvSpPr>
          <p:cNvPr id="4" name="副标题 3"/>
          <p:cNvSpPr txBox="1">
            <a:spLocks noGrp="1"/>
          </p:cNvSpPr>
          <p:nvPr>
            <p:ph type="subTitle" idx="1"/>
          </p:nvPr>
        </p:nvSpPr>
        <p:spPr>
          <a:xfrm>
            <a:off x="1475656" y="3594598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chenxuan@njtech.edu.cn</a:t>
            </a:r>
            <a:endParaRPr lang="zh-CN" altLang="en-US" b="1" dirty="0">
              <a:solidFill>
                <a:schemeClr val="accent3">
                  <a:lumMod val="60000"/>
                  <a:lumOff val="40000"/>
                </a:schemeClr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内容占位符 2"/>
          <p:cNvSpPr txBox="1"/>
          <p:nvPr/>
        </p:nvSpPr>
        <p:spPr>
          <a:xfrm>
            <a:off x="755576" y="4515966"/>
            <a:ext cx="8229600" cy="3500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Library of NJTECH</a:t>
            </a:r>
            <a:endParaRPr lang="en-US" altLang="zh-CN" sz="2800" dirty="0">
              <a:solidFill>
                <a:schemeClr val="accent3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5486"/>
            <a:ext cx="5993482" cy="396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" descr="http://cqt.njtech.edu.cn/upfiles/Artcle/ArtcleImgs/cc2012110615474825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017974"/>
            <a:ext cx="6667500" cy="33075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>
                <a:latin typeface="Arial Rounded MT Bold" panose="020F0704030504030204" pitchFamily="34" charset="0"/>
              </a:rPr>
              <a:t>Books and databases</a:t>
            </a:r>
            <a:endParaRPr lang="en-US" altLang="zh-CN" sz="2800" dirty="0" smtClean="0">
              <a:latin typeface="Arial Rounded MT Bold" panose="020F0704030504030204" pitchFamily="34" charset="0"/>
            </a:endParaRPr>
          </a:p>
          <a:p>
            <a:r>
              <a:rPr lang="en-US" altLang="zh-CN" sz="2800" dirty="0">
                <a:latin typeface="Arial Rounded MT Bold" panose="020F0704030504030204" pitchFamily="34" charset="0"/>
              </a:rPr>
              <a:t>S</a:t>
            </a:r>
            <a:r>
              <a:rPr lang="en-US" altLang="zh-CN" sz="2800" dirty="0" smtClean="0">
                <a:latin typeface="Arial Rounded MT Bold" panose="020F0704030504030204" pitchFamily="34" charset="0"/>
              </a:rPr>
              <a:t>tudy </a:t>
            </a:r>
            <a:r>
              <a:rPr lang="en-US" altLang="zh-CN" sz="2800" dirty="0">
                <a:latin typeface="Arial Rounded MT Bold" panose="020F0704030504030204" pitchFamily="34" charset="0"/>
              </a:rPr>
              <a:t>lounges</a:t>
            </a:r>
            <a:endParaRPr lang="en-US" altLang="zh-CN" sz="2800" dirty="0" smtClean="0">
              <a:latin typeface="Arial Rounded MT Bold" panose="020F0704030504030204" pitchFamily="34" charset="0"/>
            </a:endParaRPr>
          </a:p>
          <a:p>
            <a:r>
              <a:rPr lang="en-US" altLang="zh-CN" sz="2800" dirty="0" smtClean="0">
                <a:latin typeface="Arial Rounded MT Bold" panose="020F0704030504030204" pitchFamily="34" charset="0"/>
              </a:rPr>
              <a:t>O</a:t>
            </a:r>
            <a:r>
              <a:rPr lang="zh-CN" altLang="en-US" sz="2800" dirty="0" smtClean="0">
                <a:latin typeface="Arial Rounded MT Bold" panose="020F0704030504030204" pitchFamily="34" charset="0"/>
              </a:rPr>
              <a:t>versea </a:t>
            </a:r>
            <a:r>
              <a:rPr lang="zh-CN" altLang="en-US" sz="2800" dirty="0">
                <a:latin typeface="Arial Rounded MT Bold" panose="020F0704030504030204" pitchFamily="34" charset="0"/>
              </a:rPr>
              <a:t>students service </a:t>
            </a:r>
            <a:r>
              <a:rPr lang="zh-CN" altLang="en-US" sz="2800" dirty="0" smtClean="0">
                <a:latin typeface="Arial Rounded MT Bold" panose="020F0704030504030204" pitchFamily="34" charset="0"/>
              </a:rPr>
              <a:t>center</a:t>
            </a:r>
            <a:endParaRPr lang="en-US" altLang="zh-CN" sz="2800" dirty="0" smtClean="0">
              <a:latin typeface="Arial Rounded MT Bold" panose="020F0704030504030204" pitchFamily="34" charset="0"/>
            </a:endParaRPr>
          </a:p>
          <a:p>
            <a:r>
              <a:rPr lang="en-US" altLang="zh-CN" sz="2800" dirty="0" smtClean="0">
                <a:latin typeface="Arial Rounded MT Bold" panose="020F0704030504030204" pitchFamily="34" charset="0"/>
              </a:rPr>
              <a:t>S</a:t>
            </a:r>
            <a:r>
              <a:rPr lang="zh-CN" altLang="en-US" sz="2800" dirty="0" smtClean="0">
                <a:latin typeface="Arial Rounded MT Bold" panose="020F0704030504030204" pitchFamily="34" charset="0"/>
              </a:rPr>
              <a:t>tudents</a:t>
            </a:r>
            <a:r>
              <a:rPr lang="zh-CN" altLang="en-US" sz="2800" dirty="0">
                <a:latin typeface="Arial Rounded MT Bold" panose="020F0704030504030204" pitchFamily="34" charset="0"/>
              </a:rPr>
              <a:t>' activity</a:t>
            </a:r>
            <a:endParaRPr lang="zh-CN" altLang="en-US" sz="2800" dirty="0">
              <a:latin typeface="Arial Rounded MT Bold" panose="020F0704030504030204" pitchFamily="34" charset="0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950912" y="3579862"/>
            <a:ext cx="8193088" cy="9361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zh-CN" altLang="en-US" sz="4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1114" y="3663193"/>
            <a:ext cx="53025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Broadway" panose="04040905080B02020502" pitchFamily="82" charset="0"/>
              </a:rPr>
              <a:t>Why</a:t>
            </a:r>
            <a:r>
              <a:rPr lang="en-US" altLang="zh-CN" dirty="0" smtClean="0">
                <a:latin typeface="Broadway" panose="04040905080B02020502" pitchFamily="82" charset="0"/>
              </a:rPr>
              <a:t> need to know </a:t>
            </a:r>
            <a:r>
              <a:rPr lang="en-US" altLang="zh-CN" sz="4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library</a:t>
            </a:r>
            <a:r>
              <a:rPr lang="en-US" altLang="zh-CN" sz="3600" dirty="0" smtClean="0"/>
              <a:t>?</a:t>
            </a:r>
            <a:endParaRPr lang="zh-CN" altLang="en-US" sz="3600" dirty="0"/>
          </a:p>
        </p:txBody>
      </p:sp>
      <p:sp>
        <p:nvSpPr>
          <p:cNvPr id="8" name="TextBox 7"/>
          <p:cNvSpPr txBox="1"/>
          <p:nvPr/>
        </p:nvSpPr>
        <p:spPr>
          <a:xfrm rot="20969715">
            <a:off x="6468100" y="1354586"/>
            <a:ext cx="1166410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 Rounded MT Bold" panose="020F0704030504030204" pitchFamily="34" charset="0"/>
              </a:rPr>
              <a:t>For Free</a:t>
            </a:r>
            <a:endParaRPr kumimoji="0" lang="zh-CN" altLang="en-US" sz="1800" b="1" i="0" u="none" strike="noStrike" kern="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0969715">
            <a:off x="6609148" y="2419257"/>
            <a:ext cx="152080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 Rounded MT Bold" panose="020F0704030504030204" pitchFamily="34" charset="0"/>
              </a:rPr>
              <a:t>For Special</a:t>
            </a:r>
            <a:endParaRPr kumimoji="0" lang="zh-CN" altLang="en-US" sz="1800" b="1" i="0" u="none" strike="noStrike" kern="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0" y="2643758"/>
            <a:ext cx="9144000" cy="12961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187624" y="2783998"/>
            <a:ext cx="6984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Broadway" panose="04040905080B02020502" pitchFamily="82" charset="0"/>
              </a:rPr>
              <a:t>How to use </a:t>
            </a:r>
            <a:r>
              <a:rPr lang="en-US" altLang="zh-CN" sz="6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library</a:t>
            </a:r>
            <a:r>
              <a:rPr lang="en-US" altLang="zh-CN" sz="3200" dirty="0" smtClean="0">
                <a:latin typeface="Broadway" panose="04040905080B02020502" pitchFamily="82" charset="0"/>
              </a:rPr>
              <a:t>?</a:t>
            </a:r>
            <a:endParaRPr lang="zh-CN" altLang="en-US" sz="3200" dirty="0">
              <a:latin typeface="Broadway" panose="04040905080B020205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8229600" cy="857250"/>
          </a:xfrm>
        </p:spPr>
        <p:txBody>
          <a:bodyPr/>
          <a:lstStyle/>
          <a:p>
            <a:pPr algn="l"/>
            <a:r>
              <a:rPr lang="en-US" altLang="zh-CN" dirty="0" smtClean="0">
                <a:latin typeface="Broadway" panose="04040905080B02020502" pitchFamily="82" charset="0"/>
              </a:rPr>
              <a:t>NJTECH LIBRARY</a:t>
            </a:r>
            <a:endParaRPr lang="zh-CN" altLang="en-US" dirty="0">
              <a:latin typeface="Broadway" panose="04040905080B02020502" pitchFamily="82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1059582"/>
            <a:ext cx="8229600" cy="3394472"/>
          </a:xfrm>
        </p:spPr>
        <p:txBody>
          <a:bodyPr/>
          <a:lstStyle/>
          <a:p>
            <a:r>
              <a:rPr lang="en-US" altLang="zh-CN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Yi Fu Lib</a:t>
            </a:r>
            <a:endParaRPr lang="zh-CN" altLang="en-US" dirty="0">
              <a:solidFill>
                <a:schemeClr val="accent3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353" y="1563638"/>
            <a:ext cx="482486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79662"/>
            <a:ext cx="5645145" cy="318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647" y="1956048"/>
            <a:ext cx="5437418" cy="318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748" y="1393323"/>
            <a:ext cx="5062695" cy="363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486" y="1356718"/>
            <a:ext cx="5511333" cy="363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515" y="1334932"/>
            <a:ext cx="5499277" cy="36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778" y="1341351"/>
            <a:ext cx="5486532" cy="36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778" y="1375144"/>
            <a:ext cx="5551764" cy="366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778" y="1356718"/>
            <a:ext cx="5518014" cy="364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830" y="1356718"/>
            <a:ext cx="5541910" cy="3697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47" y="1565797"/>
            <a:ext cx="6782293" cy="3490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417" y="1658888"/>
            <a:ext cx="671512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138" y="1601130"/>
            <a:ext cx="6121172" cy="34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662" y="1491630"/>
            <a:ext cx="6253751" cy="339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89" y="1288723"/>
            <a:ext cx="5695273" cy="3799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5077" y="2283718"/>
            <a:ext cx="1392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8:00-22:00</a:t>
            </a:r>
            <a:endParaRPr lang="zh-CN" altLang="en-US" sz="3200" dirty="0">
              <a:solidFill>
                <a:schemeClr val="tx2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dirty="0">
                <a:solidFill>
                  <a:prstClr val="black"/>
                </a:solidFill>
                <a:latin typeface="Broadway" panose="04040905080B02020502" pitchFamily="82" charset="0"/>
              </a:rPr>
              <a:t>NJTECH LIBRARY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Ding </a:t>
            </a:r>
            <a:r>
              <a:rPr lang="en-US" altLang="zh-CN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Jia</a:t>
            </a:r>
            <a:r>
              <a:rPr lang="en-US" altLang="zh-CN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zh-CN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Qiao</a:t>
            </a:r>
            <a:r>
              <a:rPr lang="en-US" altLang="zh-CN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 Lib (Old Campus)</a:t>
            </a:r>
            <a:endParaRPr lang="zh-CN" altLang="en-US" dirty="0">
              <a:solidFill>
                <a:schemeClr val="accent3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332" y="1131590"/>
            <a:ext cx="5593940" cy="3873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072" y="1138866"/>
            <a:ext cx="3880460" cy="3873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072" y="1149345"/>
            <a:ext cx="3937634" cy="3880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School of </a:t>
            </a:r>
            <a:r>
              <a:rPr lang="en-US" altLang="zh-CN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F</a:t>
            </a:r>
            <a:r>
              <a:rPr lang="en-US" altLang="zh-CN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oreign Languages Lib</a:t>
            </a:r>
            <a:endParaRPr lang="zh-CN" altLang="en-US" dirty="0">
              <a:solidFill>
                <a:schemeClr val="accent3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dirty="0" smtClean="0">
                <a:latin typeface="Broadway" panose="04040905080B02020502" pitchFamily="82" charset="0"/>
              </a:rPr>
              <a:t>NJTECH LIBRARY</a:t>
            </a:r>
            <a:endParaRPr lang="zh-CN" altLang="en-US" dirty="0">
              <a:latin typeface="Broadway" panose="04040905080B02020502" pitchFamily="8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1781821"/>
            <a:ext cx="4994325" cy="321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455" y="1814591"/>
            <a:ext cx="4976565" cy="3307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D:\Backup\我的文档\Tencent Files\76424352\FileRecv\MobileFile\FullSizeRender(1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454" y="1781821"/>
            <a:ext cx="4976566" cy="331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02" y="1766530"/>
            <a:ext cx="2275650" cy="332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81821"/>
            <a:ext cx="2690068" cy="326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 L</a:t>
            </a:r>
            <a:r>
              <a:rPr lang="en-US" altLang="zh-CN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iberal Arts Lib</a:t>
            </a:r>
            <a:endParaRPr lang="zh-CN" altLang="en-US" dirty="0">
              <a:solidFill>
                <a:schemeClr val="accent3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dirty="0" smtClean="0">
                <a:latin typeface="Broadway" panose="04040905080B02020502" pitchFamily="82" charset="0"/>
              </a:rPr>
              <a:t>NJTECH LIBRARY</a:t>
            </a:r>
            <a:endParaRPr lang="zh-CN" altLang="en-US" dirty="0">
              <a:latin typeface="Broadway" panose="04040905080B02020502" pitchFamily="8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9662"/>
            <a:ext cx="6309047" cy="3131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2139702"/>
            <a:ext cx="8229600" cy="723527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Borrow a book…</a:t>
            </a:r>
            <a:endParaRPr lang="zh-CN" altLang="en-US" dirty="0">
              <a:solidFill>
                <a:schemeClr val="accent3">
                  <a:lumMod val="60000"/>
                  <a:lumOff val="40000"/>
                </a:schemeClr>
              </a:solidFill>
              <a:latin typeface="Broadway" panose="04040905080B020205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95486"/>
            <a:ext cx="6228184" cy="7920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16903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zh-CN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Entrance</a:t>
            </a:r>
            <a:endParaRPr lang="zh-CN" altLang="en-US" sz="3200" dirty="0">
              <a:solidFill>
                <a:schemeClr val="accent3">
                  <a:lumMod val="60000"/>
                  <a:lumOff val="40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059582"/>
            <a:ext cx="8229600" cy="3384376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GATE:  </a:t>
            </a:r>
            <a:r>
              <a:rPr lang="en-US" altLang="zh-CN" sz="2400" dirty="0" smtClean="0">
                <a:latin typeface="Arial Rounded MT Bold" panose="020F0704030504030204" pitchFamily="34" charset="0"/>
              </a:rPr>
              <a:t>1</a:t>
            </a:r>
            <a:r>
              <a:rPr lang="en-US" altLang="zh-CN" sz="2400" baseline="30000" dirty="0" smtClean="0">
                <a:latin typeface="Arial Rounded MT Bold" panose="020F0704030504030204" pitchFamily="34" charset="0"/>
              </a:rPr>
              <a:t>st</a:t>
            </a:r>
            <a:r>
              <a:rPr lang="en-US" altLang="zh-CN" sz="2400" dirty="0" smtClean="0">
                <a:latin typeface="Arial Rounded MT Bold" panose="020F0704030504030204" pitchFamily="34" charset="0"/>
              </a:rPr>
              <a:t>  or  3</a:t>
            </a:r>
            <a:r>
              <a:rPr lang="en-US" altLang="zh-CN" sz="2400" baseline="30000" dirty="0" smtClean="0">
                <a:latin typeface="Arial Rounded MT Bold" panose="020F0704030504030204" pitchFamily="34" charset="0"/>
              </a:rPr>
              <a:t>rd</a:t>
            </a:r>
            <a:r>
              <a:rPr lang="en-US" altLang="zh-CN" sz="2400" dirty="0" smtClean="0">
                <a:latin typeface="Arial Rounded MT Bold" panose="020F0704030504030204" pitchFamily="34" charset="0"/>
              </a:rPr>
              <a:t>  </a:t>
            </a:r>
            <a:r>
              <a:rPr lang="en-US" altLang="zh-CN" sz="2400" dirty="0">
                <a:latin typeface="Arial Rounded MT Bold" panose="020F0704030504030204" pitchFamily="34" charset="0"/>
              </a:rPr>
              <a:t>floor</a:t>
            </a:r>
            <a:r>
              <a:rPr lang="en-US" altLang="zh-CN" sz="2400" dirty="0" smtClean="0">
                <a:latin typeface="Arial Rounded MT Bold" panose="020F0704030504030204" pitchFamily="34" charset="0"/>
              </a:rPr>
              <a:t>. </a:t>
            </a:r>
            <a:endParaRPr lang="en-US" altLang="zh-CN" sz="2400" dirty="0" smtClean="0">
              <a:latin typeface="Arial Rounded MT Bold" panose="020F070403050403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2400" dirty="0" smtClean="0">
                <a:latin typeface="Arial Rounded MT Bold" panose="020F0704030504030204" pitchFamily="34" charset="0"/>
              </a:rPr>
              <a:t>You have to swipe your student card. Do </a:t>
            </a:r>
            <a:r>
              <a:rPr lang="en-US" altLang="zh-CN" sz="2400" dirty="0">
                <a:latin typeface="Arial Rounded MT Bold" panose="020F0704030504030204" pitchFamily="34" charset="0"/>
              </a:rPr>
              <a:t>not forget to take your student card with </a:t>
            </a:r>
            <a:r>
              <a:rPr lang="en-US" altLang="zh-CN" sz="2400" dirty="0" smtClean="0">
                <a:latin typeface="Arial Rounded MT Bold" panose="020F0704030504030204" pitchFamily="34" charset="0"/>
              </a:rPr>
              <a:t>green cover.</a:t>
            </a:r>
            <a:endParaRPr lang="en-US" altLang="zh-CN" sz="2400" dirty="0" smtClean="0"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zh-CN" altLang="en-US" sz="2400" dirty="0" smtClean="0">
                <a:latin typeface="Arial Rounded MT Bold" panose="020F0704030504030204" pitchFamily="34" charset="0"/>
              </a:rPr>
              <a:t>！！</a:t>
            </a:r>
            <a:r>
              <a:rPr lang="zh-CN" altLang="en-US" sz="2400" dirty="0">
                <a:latin typeface="Arial Rounded MT Bold" panose="020F0704030504030204" pitchFamily="34" charset="0"/>
              </a:rPr>
              <a:t>！！！！！！！！！</a:t>
            </a:r>
            <a:r>
              <a:rPr lang="en-US" altLang="zh-CN" sz="2400" dirty="0">
                <a:latin typeface="Arial Rounded MT Bold" panose="020F0704030504030204" pitchFamily="34" charset="0"/>
              </a:rPr>
              <a:t>Without the </a:t>
            </a:r>
            <a:endParaRPr lang="en-US" altLang="zh-CN" sz="2400" dirty="0" smtClean="0"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altLang="zh-CN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registration</a:t>
            </a:r>
            <a:endParaRPr lang="en-US" altLang="zh-CN" sz="2400" dirty="0">
              <a:solidFill>
                <a:schemeClr val="accent3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altLang="zh-CN" sz="2400" dirty="0" smtClean="0">
                <a:latin typeface="Arial Rounded MT Bold" panose="020F0704030504030204" pitchFamily="34" charset="0"/>
              </a:rPr>
              <a:t>                         </a:t>
            </a:r>
            <a:r>
              <a:rPr lang="en-US" altLang="zh-CN" sz="2400" dirty="0">
                <a:latin typeface="Arial Rounded MT Bold" panose="020F0704030504030204" pitchFamily="34" charset="0"/>
              </a:rPr>
              <a:t>U cannot enter our library</a:t>
            </a:r>
            <a:endParaRPr lang="en-US" altLang="zh-CN" sz="2400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altLang="zh-CN" sz="2400" dirty="0" smtClean="0">
                <a:latin typeface="Arial Rounded MT Bold" panose="020F0704030504030204" pitchFamily="34" charset="0"/>
              </a:rPr>
              <a:t>                         U </a:t>
            </a:r>
            <a:r>
              <a:rPr lang="en-US" altLang="zh-CN" sz="2400" dirty="0">
                <a:latin typeface="Arial Rounded MT Bold" panose="020F0704030504030204" pitchFamily="34" charset="0"/>
              </a:rPr>
              <a:t>cannot borrow any book. </a:t>
            </a:r>
            <a:endParaRPr lang="en-US" altLang="zh-CN" sz="2400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altLang="zh-CN" sz="2800" dirty="0">
              <a:latin typeface="Arial Rounded MT Bold" panose="020F0704030504030204" pitchFamily="34" charset="0"/>
            </a:endParaRPr>
          </a:p>
          <a:p>
            <a:endParaRPr lang="zh-CN" altLang="en-US" sz="2800" dirty="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Borrow a book</a:t>
            </a:r>
            <a:endParaRPr lang="zh-CN" altLang="en-US" sz="1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707653"/>
            <a:ext cx="8229600" cy="2886969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Homepage: </a:t>
            </a:r>
            <a:r>
              <a:rPr lang="en-US" altLang="zh-CN" sz="2800" dirty="0">
                <a:latin typeface="Arial Rounded MT Bold" panose="020F0704030504030204" pitchFamily="34" charset="0"/>
                <a:hlinkClick r:id="rId1"/>
              </a:rPr>
              <a:t>http://lib.njtech.edu.cn</a:t>
            </a:r>
            <a:r>
              <a:rPr lang="en-US" altLang="zh-CN" sz="2800" dirty="0" smtClean="0">
                <a:latin typeface="Arial Rounded MT Bold" panose="020F0704030504030204" pitchFamily="34" charset="0"/>
                <a:hlinkClick r:id="rId1"/>
              </a:rPr>
              <a:t>/</a:t>
            </a:r>
            <a:endParaRPr lang="en-US" altLang="zh-CN" sz="2800" dirty="0" smtClean="0">
              <a:latin typeface="Arial Rounded MT Bold" panose="020F0704030504030204" pitchFamily="34" charset="0"/>
            </a:endParaRPr>
          </a:p>
          <a:p>
            <a:endParaRPr lang="zh-CN" altLang="en-US" sz="2800" dirty="0"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915566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Step 1 : OPAC(Online </a:t>
            </a:r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Public Access </a:t>
            </a:r>
            <a:r>
              <a:rPr lang="en-US" altLang="zh-CN" sz="2800" dirty="0" smtClean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Catalog)</a:t>
            </a:r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76" y="53268"/>
            <a:ext cx="8207656" cy="502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椭圆 6"/>
          <p:cNvSpPr/>
          <p:nvPr/>
        </p:nvSpPr>
        <p:spPr>
          <a:xfrm>
            <a:off x="4860032" y="1529295"/>
            <a:ext cx="720080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511539"/>
            <a:ext cx="3456384" cy="1569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椭圆 4"/>
          <p:cNvSpPr/>
          <p:nvPr/>
        </p:nvSpPr>
        <p:spPr>
          <a:xfrm>
            <a:off x="3275856" y="1923678"/>
            <a:ext cx="784186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线形标注 2 5"/>
          <p:cNvSpPr/>
          <p:nvPr/>
        </p:nvSpPr>
        <p:spPr>
          <a:xfrm>
            <a:off x="6156176" y="1131590"/>
            <a:ext cx="2376264" cy="39770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48215"/>
              <a:gd name="adj6" fmla="val -3710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228184" y="1128380"/>
            <a:ext cx="248364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BOOKS COLLECTION</a:t>
            </a:r>
            <a:endParaRPr lang="zh-CN" altLang="en-US" sz="16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endParaRPr lang="zh-CN" altLang="en-US" dirty="0"/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179512" y="882388"/>
            <a:ext cx="207282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WE DON’T HAVE ENGLISH VERSION. </a:t>
            </a:r>
            <a:r>
              <a:rPr lang="en-US" altLang="zh-CN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 </a:t>
            </a:r>
            <a:endParaRPr lang="zh-CN" altLang="en-US" sz="2400" dirty="0">
              <a:solidFill>
                <a:schemeClr val="accent3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663" y="843558"/>
            <a:ext cx="1301467" cy="15121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  <p:bldP spid="8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95486"/>
            <a:ext cx="6588224" cy="10801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627534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CN" dirty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R</a:t>
            </a:r>
            <a:r>
              <a:rPr lang="en-US" altLang="zh-CN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eview</a:t>
            </a:r>
            <a:br>
              <a:rPr lang="en-US" altLang="zh-CN" dirty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</a:br>
            <a:endParaRPr lang="zh-CN" altLang="en-US" dirty="0">
              <a:solidFill>
                <a:schemeClr val="accent3">
                  <a:lumMod val="60000"/>
                  <a:lumOff val="40000"/>
                </a:schemeClr>
              </a:solidFill>
              <a:latin typeface="Broadway" panose="04040905080B02020502" pitchFamily="82" charset="0"/>
            </a:endParaRPr>
          </a:p>
        </p:txBody>
      </p:sp>
      <p:graphicFrame>
        <p:nvGraphicFramePr>
          <p:cNvPr id="4" name="内容占位符 6"/>
          <p:cNvGraphicFramePr/>
          <p:nvPr/>
        </p:nvGraphicFramePr>
        <p:xfrm>
          <a:off x="611560" y="1707654"/>
          <a:ext cx="7901014" cy="2130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Borrow a book</a:t>
            </a:r>
            <a:endParaRPr lang="zh-CN" altLang="en-US" sz="1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915566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Step 1 : OPAC</a:t>
            </a:r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378" y="664707"/>
            <a:ext cx="5890693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088" y="1742689"/>
            <a:ext cx="1440161" cy="3236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左箭头 10"/>
          <p:cNvSpPr/>
          <p:nvPr/>
        </p:nvSpPr>
        <p:spPr>
          <a:xfrm>
            <a:off x="4110361" y="2139702"/>
            <a:ext cx="745727" cy="21288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左箭头 13"/>
          <p:cNvSpPr/>
          <p:nvPr/>
        </p:nvSpPr>
        <p:spPr>
          <a:xfrm>
            <a:off x="3851919" y="2391235"/>
            <a:ext cx="1021925" cy="21288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左箭头 14"/>
          <p:cNvSpPr/>
          <p:nvPr/>
        </p:nvSpPr>
        <p:spPr>
          <a:xfrm>
            <a:off x="3500758" y="2648070"/>
            <a:ext cx="1364207" cy="21288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左箭头 15"/>
          <p:cNvSpPr/>
          <p:nvPr/>
        </p:nvSpPr>
        <p:spPr>
          <a:xfrm>
            <a:off x="4110361" y="3660145"/>
            <a:ext cx="745727" cy="21288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左箭头 16"/>
          <p:cNvSpPr/>
          <p:nvPr/>
        </p:nvSpPr>
        <p:spPr>
          <a:xfrm>
            <a:off x="4110360" y="4441572"/>
            <a:ext cx="745727" cy="21288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左箭头 17"/>
          <p:cNvSpPr/>
          <p:nvPr/>
        </p:nvSpPr>
        <p:spPr>
          <a:xfrm>
            <a:off x="3851920" y="4762873"/>
            <a:ext cx="1004169" cy="21288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3354769" y="2001739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 Rounded MT Bold" panose="020F0704030504030204" pitchFamily="34" charset="0"/>
              </a:rPr>
              <a:t>Title</a:t>
            </a:r>
            <a:endParaRPr lang="en-US" altLang="zh-CN" sz="2000" dirty="0">
              <a:latin typeface="Arial Rounded MT Bold" panose="020F0704030504030204" pitchFamily="34" charset="0"/>
            </a:endParaRPr>
          </a:p>
          <a:p>
            <a:endParaRPr lang="zh-CN" altLang="en-US" sz="2000" dirty="0">
              <a:latin typeface="Arial Rounded MT Bold" panose="020F07040305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83142" y="2280950"/>
            <a:ext cx="127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 Rounded MT Bold" panose="020F0704030504030204" pitchFamily="34" charset="0"/>
              </a:rPr>
              <a:t>Author</a:t>
            </a:r>
            <a:endParaRPr lang="en-US" altLang="zh-CN" sz="2000" dirty="0">
              <a:latin typeface="Arial Rounded MT Bold" panose="020F0704030504030204" pitchFamily="34" charset="0"/>
            </a:endParaRPr>
          </a:p>
          <a:p>
            <a:endParaRPr lang="zh-CN" altLang="en-US" sz="2000" dirty="0">
              <a:latin typeface="Arial Rounded MT Bold" panose="020F07040305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57748" y="2545434"/>
            <a:ext cx="1782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 Rounded MT Bold" panose="020F0704030504030204" pitchFamily="34" charset="0"/>
              </a:rPr>
              <a:t>Key words</a:t>
            </a:r>
            <a:endParaRPr lang="zh-CN" altLang="en-US" sz="2000" dirty="0">
              <a:latin typeface="Arial Rounded MT Bold" panose="020F0704030504030204" pitchFamily="34" charset="0"/>
            </a:endParaRPr>
          </a:p>
          <a:p>
            <a:endParaRPr lang="zh-CN" altLang="en-US" sz="2000" dirty="0">
              <a:latin typeface="Arial Rounded MT Bold" panose="020F07040305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39752" y="3549860"/>
            <a:ext cx="1995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 Rounded MT Bold" panose="020F0704030504030204" pitchFamily="34" charset="0"/>
              </a:rPr>
              <a:t>Call number</a:t>
            </a:r>
            <a:endParaRPr lang="zh-CN" altLang="en-US" sz="2000" dirty="0">
              <a:latin typeface="Arial Rounded MT Bold" panose="020F0704030504030204" pitchFamily="34" charset="0"/>
            </a:endParaRPr>
          </a:p>
          <a:p>
            <a:endParaRPr lang="zh-CN" altLang="en-US" sz="2000" dirty="0">
              <a:latin typeface="Arial Rounded MT Bold" panose="020F07040305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89688" y="4362525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Arial Rounded MT Bold" panose="020F0704030504030204" pitchFamily="34" charset="0"/>
              </a:rPr>
              <a:t>Title Pin Yin</a:t>
            </a:r>
            <a:endParaRPr lang="en-US" altLang="zh-CN" dirty="0">
              <a:latin typeface="Arial Rounded MT Bold" panose="020F0704030504030204" pitchFamily="34" charset="0"/>
            </a:endParaRPr>
          </a:p>
          <a:p>
            <a:endParaRPr lang="zh-CN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884024" y="4657007"/>
            <a:ext cx="208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Arial Rounded MT Bold" panose="020F0704030504030204" pitchFamily="34" charset="0"/>
              </a:rPr>
              <a:t>Author Pin Yin</a:t>
            </a:r>
            <a:endParaRPr lang="en-US" altLang="zh-CN" sz="2000" dirty="0">
              <a:latin typeface="Arial Rounded MT Bold" panose="020F0704030504030204" pitchFamily="34" charset="0"/>
            </a:endParaRPr>
          </a:p>
          <a:p>
            <a:endParaRPr lang="zh-CN" altLang="en-US" sz="2000" dirty="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2" grpId="0"/>
      <p:bldP spid="13" grpId="0"/>
      <p:bldP spid="19" grpId="0"/>
      <p:bldP spid="20" grpId="0"/>
      <p:bldP spid="21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Borrow a book</a:t>
            </a:r>
            <a:endParaRPr lang="zh-CN" altLang="en-US" sz="1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707653"/>
            <a:ext cx="8229600" cy="324036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CN" dirty="0" smtClean="0">
                <a:latin typeface="Arial Rounded MT Bold" panose="020F0704030504030204" pitchFamily="34" charset="0"/>
              </a:rPr>
              <a:t> Call number</a:t>
            </a:r>
            <a:endParaRPr lang="en-US" altLang="zh-CN" dirty="0" smtClean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          </a:t>
            </a:r>
            <a:endParaRPr lang="en-US" altLang="zh-CN" dirty="0" smtClean="0"/>
          </a:p>
          <a:p>
            <a:pPr marL="0" indent="0">
              <a:buNone/>
            </a:pPr>
            <a:endParaRPr lang="en-US" altLang="zh-CN" dirty="0">
              <a:solidFill>
                <a:schemeClr val="accent3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altLang="zh-CN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                Chinese </a:t>
            </a:r>
            <a:r>
              <a:rPr lang="en-US" altLang="zh-CN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Library Classification </a:t>
            </a:r>
            <a:endParaRPr lang="zh-CN" altLang="en-US" dirty="0">
              <a:solidFill>
                <a:schemeClr val="accent3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915566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Step 1 : OPAC</a:t>
            </a:r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771550"/>
            <a:ext cx="2476878" cy="335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Borrow a book</a:t>
            </a:r>
            <a:endParaRPr lang="zh-CN" altLang="en-US" sz="1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707653"/>
            <a:ext cx="8229600" cy="324036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altLang="zh-CN" dirty="0" smtClean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          </a:t>
            </a:r>
            <a:endParaRPr lang="en-US" altLang="zh-CN" dirty="0" smtClean="0"/>
          </a:p>
          <a:p>
            <a:pPr marL="0" indent="0">
              <a:buNone/>
            </a:pPr>
            <a:endParaRPr lang="en-US" altLang="zh-CN" dirty="0">
              <a:solidFill>
                <a:schemeClr val="accent3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altLang="zh-CN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                </a:t>
            </a:r>
            <a:endParaRPr lang="zh-CN" altLang="en-US" dirty="0">
              <a:solidFill>
                <a:schemeClr val="accent3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915566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Step 1 : OPAC</a:t>
            </a:r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63638"/>
            <a:ext cx="6882553" cy="29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3131840" y="2643758"/>
            <a:ext cx="864096" cy="374097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067944" y="2643758"/>
            <a:ext cx="792088" cy="374097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940922" y="2648523"/>
            <a:ext cx="864096" cy="369332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5868144" y="2648523"/>
            <a:ext cx="936104" cy="369332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Borrow a book</a:t>
            </a:r>
            <a:endParaRPr lang="zh-CN" altLang="en-US" sz="1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915566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Step 1 : OPAC</a:t>
            </a:r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22" y="1644523"/>
            <a:ext cx="8695543" cy="2982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822" y="31178"/>
            <a:ext cx="5841404" cy="504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椭圆 5"/>
          <p:cNvSpPr/>
          <p:nvPr/>
        </p:nvSpPr>
        <p:spPr>
          <a:xfrm>
            <a:off x="3064585" y="1080477"/>
            <a:ext cx="360040" cy="216024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3105654" y="2139702"/>
            <a:ext cx="458234" cy="216024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3083053" y="2555063"/>
            <a:ext cx="458234" cy="216024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3071847" y="4203464"/>
            <a:ext cx="395458" cy="216024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8388423" y="1287985"/>
            <a:ext cx="462613" cy="239336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8418712" y="1715593"/>
            <a:ext cx="462613" cy="239336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8418713" y="2139886"/>
            <a:ext cx="462613" cy="239336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8418713" y="2638644"/>
            <a:ext cx="462613" cy="239336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8404126" y="3135683"/>
            <a:ext cx="462613" cy="239336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8404125" y="3579862"/>
            <a:ext cx="462613" cy="239336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8418711" y="4029446"/>
            <a:ext cx="462613" cy="239336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8430271" y="4507175"/>
            <a:ext cx="462613" cy="239336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620993" y="1188489"/>
            <a:ext cx="1895223" cy="527104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84" y="-21726"/>
            <a:ext cx="6896478" cy="516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右箭头 7"/>
          <p:cNvSpPr/>
          <p:nvPr/>
        </p:nvSpPr>
        <p:spPr>
          <a:xfrm>
            <a:off x="2141292" y="1775427"/>
            <a:ext cx="271848" cy="179502"/>
          </a:xfrm>
          <a:prstGeom prst="rightArrow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心形 8"/>
          <p:cNvSpPr/>
          <p:nvPr/>
        </p:nvSpPr>
        <p:spPr>
          <a:xfrm>
            <a:off x="3881511" y="1760773"/>
            <a:ext cx="367932" cy="234914"/>
          </a:xfrm>
          <a:prstGeom prst="hear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Borrow a book</a:t>
            </a:r>
            <a:endParaRPr lang="zh-CN" altLang="en-US" sz="1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915566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Step 1 : OPAC</a:t>
            </a:r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38786"/>
            <a:ext cx="8319914" cy="345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11960" y="3003798"/>
            <a:ext cx="720080" cy="369332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88151"/>
            <a:ext cx="8319914" cy="3747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椭圆 5"/>
          <p:cNvSpPr/>
          <p:nvPr/>
        </p:nvSpPr>
        <p:spPr>
          <a:xfrm>
            <a:off x="4860032" y="2415342"/>
            <a:ext cx="360040" cy="252028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8034314" y="2859782"/>
            <a:ext cx="642142" cy="306092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8028384" y="3373130"/>
            <a:ext cx="648072" cy="306092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034314" y="3984480"/>
            <a:ext cx="648072" cy="306092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8034314" y="4586870"/>
            <a:ext cx="642142" cy="306092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Borrow a book</a:t>
            </a:r>
            <a:endParaRPr lang="zh-CN" altLang="en-US" sz="1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915566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Step 1 : OPAC</a:t>
            </a:r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1430271" y="2546317"/>
            <a:ext cx="1832765" cy="529489"/>
          </a:xfrm>
          <a:noFill/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altLang="zh-CN" dirty="0" err="1" smtClean="0">
                <a:latin typeface="Arial Rounded MT Bold" panose="020F0704030504030204" pitchFamily="34" charset="0"/>
              </a:rPr>
              <a:t>Suo</a:t>
            </a:r>
            <a:r>
              <a:rPr lang="en-US" altLang="zh-CN" dirty="0" smtClean="0">
                <a:latin typeface="Arial Rounded MT Bold" panose="020F0704030504030204" pitchFamily="34" charset="0"/>
              </a:rPr>
              <a:t> </a:t>
            </a:r>
            <a:r>
              <a:rPr lang="en-US" altLang="zh-CN" dirty="0" err="1" smtClean="0">
                <a:latin typeface="Arial Rounded MT Bold" panose="020F0704030504030204" pitchFamily="34" charset="0"/>
              </a:rPr>
              <a:t>shu</a:t>
            </a:r>
            <a:r>
              <a:rPr lang="en-US" altLang="zh-CN" dirty="0" smtClean="0">
                <a:latin typeface="Arial Rounded MT Bold" panose="020F0704030504030204" pitchFamily="34" charset="0"/>
              </a:rPr>
              <a:t> </a:t>
            </a:r>
            <a:r>
              <a:rPr lang="en-US" altLang="zh-CN" dirty="0" err="1" smtClean="0">
                <a:latin typeface="Arial Rounded MT Bold" panose="020F0704030504030204" pitchFamily="34" charset="0"/>
              </a:rPr>
              <a:t>hao</a:t>
            </a:r>
            <a:endParaRPr lang="zh-CN" altLang="en-US" dirty="0">
              <a:latin typeface="Arial Rounded MT Bold" panose="020F070403050403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721"/>
            <a:ext cx="5772503" cy="495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72" y="3651870"/>
            <a:ext cx="7901925" cy="122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椭圆 2"/>
          <p:cNvSpPr/>
          <p:nvPr/>
        </p:nvSpPr>
        <p:spPr>
          <a:xfrm>
            <a:off x="755576" y="3649593"/>
            <a:ext cx="864095" cy="504056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036" y="46729"/>
            <a:ext cx="3789413" cy="499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椭圆 5"/>
          <p:cNvSpPr/>
          <p:nvPr/>
        </p:nvSpPr>
        <p:spPr>
          <a:xfrm>
            <a:off x="5652120" y="3651870"/>
            <a:ext cx="1080121" cy="501779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7020272" y="3618710"/>
            <a:ext cx="1080121" cy="501779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线形标注 2 7"/>
          <p:cNvSpPr/>
          <p:nvPr/>
        </p:nvSpPr>
        <p:spPr>
          <a:xfrm>
            <a:off x="1430271" y="2511729"/>
            <a:ext cx="1773577" cy="492069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28547"/>
              <a:gd name="adj6" fmla="val -22362"/>
            </a:avLst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animBg="1"/>
      <p:bldP spid="6" grpId="0" animBg="1"/>
      <p:bldP spid="10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Borrow a book</a:t>
            </a:r>
            <a:endParaRPr lang="zh-CN" altLang="en-US" sz="1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915566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Step 2 : Find &amp; Borrow</a:t>
            </a:r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38786"/>
            <a:ext cx="5350173" cy="3584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Borrow a book</a:t>
            </a:r>
            <a:endParaRPr lang="zh-CN" altLang="en-US" sz="1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915566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Step 2 : Find &amp; Borrow</a:t>
            </a:r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101" y="1491630"/>
            <a:ext cx="5610453" cy="353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467544" y="1995686"/>
            <a:ext cx="25202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 Rounded MT Bold" panose="020F0704030504030204" pitchFamily="34" charset="0"/>
              </a:rPr>
              <a:t>Self-service </a:t>
            </a:r>
            <a:r>
              <a:rPr lang="en-US" altLang="zh-CN" sz="2400" dirty="0">
                <a:latin typeface="Arial Rounded MT Bold" panose="020F0704030504030204" pitchFamily="34" charset="0"/>
              </a:rPr>
              <a:t>book borrowing and </a:t>
            </a:r>
            <a:r>
              <a:rPr lang="en-US" altLang="zh-CN" sz="2400" dirty="0" smtClean="0">
                <a:latin typeface="Arial Rounded MT Bold" panose="020F0704030504030204" pitchFamily="34" charset="0"/>
              </a:rPr>
              <a:t>returning machine</a:t>
            </a:r>
            <a:endParaRPr lang="en-US" altLang="zh-CN" sz="2400" dirty="0" smtClean="0">
              <a:latin typeface="Arial Rounded MT Bold" panose="020F0704030504030204" pitchFamily="34" charset="0"/>
            </a:endParaRPr>
          </a:p>
          <a:p>
            <a:endParaRPr lang="en-US" altLang="zh-CN" sz="2400" dirty="0" smtClean="0">
              <a:latin typeface="Arial Rounded MT Bold" panose="020F0704030504030204" pitchFamily="34" charset="0"/>
            </a:endParaRPr>
          </a:p>
          <a:p>
            <a:r>
              <a:rPr lang="en-US" altLang="zh-CN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1</a:t>
            </a:r>
            <a:r>
              <a:rPr lang="en-US" altLang="zh-CN" sz="2400" baseline="30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st</a:t>
            </a:r>
            <a:r>
              <a:rPr lang="en-US" altLang="zh-CN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 and 3</a:t>
            </a:r>
            <a:r>
              <a:rPr lang="en-US" altLang="zh-CN" sz="2400" baseline="30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rd</a:t>
            </a:r>
            <a:r>
              <a:rPr lang="en-US" altLang="zh-CN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 floor</a:t>
            </a:r>
            <a:endParaRPr lang="zh-CN" altLang="en-US" sz="2400" dirty="0">
              <a:solidFill>
                <a:schemeClr val="accent3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Borrow a book</a:t>
            </a:r>
            <a:endParaRPr lang="zh-CN" altLang="en-US" sz="1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915566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Step 2 : Find &amp; Borrow</a:t>
            </a:r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97257" y="1995686"/>
            <a:ext cx="27185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 Rounded MT Bold" panose="020F0704030504030204" pitchFamily="34" charset="0"/>
              </a:rPr>
              <a:t>Information desk</a:t>
            </a:r>
            <a:endParaRPr lang="en-US" altLang="zh-CN" sz="2400" dirty="0" smtClean="0">
              <a:latin typeface="Arial Rounded MT Bold" panose="020F0704030504030204" pitchFamily="34" charset="0"/>
            </a:endParaRPr>
          </a:p>
          <a:p>
            <a:endParaRPr lang="en-US" altLang="zh-CN" sz="2400" dirty="0" smtClean="0">
              <a:latin typeface="Arial Rounded MT Bold" panose="020F0704030504030204" pitchFamily="34" charset="0"/>
            </a:endParaRPr>
          </a:p>
          <a:p>
            <a:r>
              <a:rPr lang="en-US" altLang="zh-CN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       1</a:t>
            </a:r>
            <a:r>
              <a:rPr lang="en-US" altLang="zh-CN" sz="2400" baseline="30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st</a:t>
            </a:r>
            <a:r>
              <a:rPr lang="en-US" altLang="zh-CN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  floor</a:t>
            </a:r>
            <a:endParaRPr lang="en-US" altLang="zh-CN" sz="2400" dirty="0" smtClean="0">
              <a:solidFill>
                <a:schemeClr val="accent3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  <a:p>
            <a:endParaRPr lang="zh-CN" altLang="en-US" sz="2400" dirty="0">
              <a:solidFill>
                <a:schemeClr val="accent3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29" y="1449821"/>
            <a:ext cx="5156076" cy="350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2139702"/>
            <a:ext cx="8229600" cy="723527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Return a book…</a:t>
            </a:r>
            <a:endParaRPr lang="zh-CN" altLang="en-US" dirty="0">
              <a:solidFill>
                <a:schemeClr val="accent3">
                  <a:lumMod val="60000"/>
                  <a:lumOff val="40000"/>
                </a:schemeClr>
              </a:solidFill>
              <a:latin typeface="Broadway" panose="04040905080B020205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0" y="1563638"/>
            <a:ext cx="9144000" cy="19442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195736" y="1935581"/>
            <a:ext cx="6192688" cy="1188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LIBRARY</a:t>
            </a:r>
            <a:endParaRPr lang="zh-CN" altLang="en-US" sz="7200" dirty="0">
              <a:solidFill>
                <a:schemeClr val="accent3">
                  <a:lumMod val="60000"/>
                  <a:lumOff val="40000"/>
                </a:schemeClr>
              </a:solidFill>
              <a:latin typeface="Broadway" panose="04040905080B020205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Return a book</a:t>
            </a:r>
            <a:endParaRPr lang="zh-CN" altLang="en-US" sz="1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38786"/>
            <a:ext cx="4968552" cy="344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197257" y="1851670"/>
            <a:ext cx="29523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 Rounded MT Bold" panose="020F0704030504030204" pitchFamily="34" charset="0"/>
              </a:rPr>
              <a:t>Self-service </a:t>
            </a:r>
            <a:r>
              <a:rPr lang="en-US" altLang="zh-CN" sz="2400" dirty="0">
                <a:latin typeface="Arial Rounded MT Bold" panose="020F0704030504030204" pitchFamily="34" charset="0"/>
              </a:rPr>
              <a:t>book </a:t>
            </a:r>
            <a:r>
              <a:rPr lang="en-US" altLang="zh-CN" sz="2400" dirty="0" smtClean="0">
                <a:latin typeface="Arial Rounded MT Bold" panose="020F0704030504030204" pitchFamily="34" charset="0"/>
              </a:rPr>
              <a:t>returning machine</a:t>
            </a:r>
            <a:endParaRPr lang="en-US" altLang="zh-CN" sz="2400" dirty="0" smtClean="0">
              <a:latin typeface="Arial Rounded MT Bold" panose="020F0704030504030204" pitchFamily="34" charset="0"/>
            </a:endParaRPr>
          </a:p>
          <a:p>
            <a:endParaRPr lang="en-US" altLang="zh-CN" sz="2400" dirty="0" smtClean="0">
              <a:latin typeface="Arial Rounded MT Bold" panose="020F0704030504030204" pitchFamily="34" charset="0"/>
            </a:endParaRPr>
          </a:p>
          <a:p>
            <a:r>
              <a:rPr lang="en-US" altLang="zh-CN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        1</a:t>
            </a:r>
            <a:r>
              <a:rPr lang="en-US" altLang="zh-CN" sz="2400" baseline="30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st</a:t>
            </a:r>
            <a:r>
              <a:rPr lang="en-US" altLang="zh-CN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  floor</a:t>
            </a:r>
            <a:endParaRPr lang="en-US" altLang="zh-CN" sz="2400" dirty="0" smtClean="0">
              <a:solidFill>
                <a:schemeClr val="accent3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en-US" altLang="zh-CN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24 hours ( soon )</a:t>
            </a:r>
            <a:endParaRPr lang="zh-CN" altLang="en-US" sz="2400" dirty="0">
              <a:solidFill>
                <a:schemeClr val="accent3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1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Return </a:t>
            </a:r>
            <a:r>
              <a:rPr lang="en-US" altLang="zh-CN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a book</a:t>
            </a:r>
            <a:endParaRPr lang="zh-CN" altLang="en-US" sz="1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29375"/>
            <a:ext cx="6021243" cy="379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75468"/>
            <a:ext cx="5998561" cy="389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300192" cy="10801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9552" y="178717"/>
            <a:ext cx="6491064" cy="936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4000" dirty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J</a:t>
            </a:r>
            <a:r>
              <a:rPr lang="en-US" altLang="zh-CN" sz="4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ournals</a:t>
            </a:r>
            <a:endParaRPr lang="zh-CN" altLang="en-US" sz="4000" dirty="0">
              <a:solidFill>
                <a:schemeClr val="accent3">
                  <a:lumMod val="60000"/>
                  <a:lumOff val="40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3728" y="2139702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Arial Rounded MT Bold" panose="020F0704030504030204" pitchFamily="34" charset="0"/>
              </a:rPr>
              <a:t>5</a:t>
            </a:r>
            <a:r>
              <a:rPr lang="en-US" altLang="zh-CN" sz="2800" baseline="30000" dirty="0" smtClean="0">
                <a:latin typeface="Arial Rounded MT Bold" panose="020F0704030504030204" pitchFamily="34" charset="0"/>
              </a:rPr>
              <a:t>th</a:t>
            </a:r>
            <a:r>
              <a:rPr lang="en-US" altLang="zh-CN" sz="2800" dirty="0" smtClean="0">
                <a:latin typeface="Arial Rounded MT Bold" panose="020F0704030504030204" pitchFamily="34" charset="0"/>
              </a:rPr>
              <a:t> Floor </a:t>
            </a:r>
            <a:endParaRPr lang="en-US" altLang="zh-CN" sz="2800" dirty="0" smtClean="0">
              <a:latin typeface="Arial Rounded MT Bold" panose="020F0704030504030204" pitchFamily="34" charset="0"/>
            </a:endParaRPr>
          </a:p>
          <a:p>
            <a:r>
              <a:rPr lang="en-US" altLang="zh-CN" sz="2800" dirty="0" smtClean="0">
                <a:latin typeface="Arial Rounded MT Bold" panose="020F0704030504030204" pitchFamily="34" charset="0"/>
              </a:rPr>
              <a:t>ONLY READING</a:t>
            </a:r>
            <a:endParaRPr lang="zh-CN" altLang="en-US" sz="2800" dirty="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55576" y="1200151"/>
            <a:ext cx="7272808" cy="3394472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Arial Rounded MT Bold" panose="020F0704030504030204" pitchFamily="34" charset="0"/>
              </a:rPr>
              <a:t>No food, </a:t>
            </a:r>
            <a:r>
              <a:rPr lang="en-US" altLang="zh-CN" sz="2800" dirty="0" smtClean="0">
                <a:latin typeface="Arial Rounded MT Bold" panose="020F0704030504030204" pitchFamily="34" charset="0"/>
              </a:rPr>
              <a:t>no </a:t>
            </a:r>
            <a:r>
              <a:rPr lang="en-US" altLang="zh-CN" sz="2800" dirty="0">
                <a:latin typeface="Arial Rounded MT Bold" panose="020F0704030504030204" pitchFamily="34" charset="0"/>
              </a:rPr>
              <a:t>smoking. </a:t>
            </a:r>
            <a:endParaRPr lang="en-US" altLang="zh-CN" sz="2800" dirty="0" smtClean="0">
              <a:latin typeface="Arial Rounded MT Bold" panose="020F0704030504030204" pitchFamily="34" charset="0"/>
            </a:endParaRPr>
          </a:p>
          <a:p>
            <a:r>
              <a:rPr lang="en-US" altLang="zh-CN" sz="2800" dirty="0">
                <a:latin typeface="Arial Rounded MT Bold" panose="020F0704030504030204" pitchFamily="34" charset="0"/>
              </a:rPr>
              <a:t>No campus card, no permission for entrance.</a:t>
            </a:r>
            <a:endParaRPr lang="en-US" altLang="zh-CN" sz="2800" dirty="0">
              <a:latin typeface="Arial Rounded MT Bold" panose="020F0704030504030204" pitchFamily="34" charset="0"/>
            </a:endParaRPr>
          </a:p>
          <a:p>
            <a:r>
              <a:rPr lang="en-US" altLang="zh-CN" sz="2800" dirty="0">
                <a:latin typeface="Arial Rounded MT Bold" panose="020F0704030504030204" pitchFamily="34" charset="0"/>
              </a:rPr>
              <a:t>Bachelor </a:t>
            </a:r>
            <a:r>
              <a:rPr lang="en-US" altLang="zh-CN" sz="2800" dirty="0" smtClean="0">
                <a:latin typeface="Arial Rounded MT Bold" panose="020F0704030504030204" pitchFamily="34" charset="0"/>
              </a:rPr>
              <a:t>degree </a:t>
            </a:r>
            <a:r>
              <a:rPr lang="en-US" altLang="zh-CN" sz="2800" dirty="0">
                <a:latin typeface="Arial Rounded MT Bold" panose="020F0704030504030204" pitchFamily="34" charset="0"/>
              </a:rPr>
              <a:t>can hold the books for </a:t>
            </a:r>
            <a:r>
              <a:rPr lang="en-US" altLang="zh-CN" sz="2800" dirty="0" smtClean="0">
                <a:latin typeface="Arial Rounded MT Bold" panose="020F0704030504030204" pitchFamily="34" charset="0"/>
              </a:rPr>
              <a:t> 30 days, and the </a:t>
            </a:r>
            <a:r>
              <a:rPr lang="en-US" altLang="zh-CN" sz="2800" dirty="0">
                <a:latin typeface="Arial Rounded MT Bold" panose="020F0704030504030204" pitchFamily="34" charset="0"/>
              </a:rPr>
              <a:t>allowed borrowing quantity is 8</a:t>
            </a:r>
            <a:r>
              <a:rPr lang="en-US" altLang="zh-CN" sz="2800" dirty="0" smtClean="0">
                <a:latin typeface="Arial Rounded MT Bold" panose="020F0704030504030204" pitchFamily="34" charset="0"/>
              </a:rPr>
              <a:t> .</a:t>
            </a:r>
            <a:endParaRPr lang="en-US" altLang="zh-CN" sz="2800" dirty="0">
              <a:latin typeface="Arial Rounded MT Bold" panose="020F0704030504030204" pitchFamily="34" charset="0"/>
            </a:endParaRPr>
          </a:p>
          <a:p>
            <a:r>
              <a:rPr lang="en-US" altLang="zh-CN" sz="2800" dirty="0">
                <a:latin typeface="Arial Rounded MT Bold" panose="020F0704030504030204" pitchFamily="34" charset="0"/>
              </a:rPr>
              <a:t>Fine: overdue 1 day: 1 Mao </a:t>
            </a:r>
            <a:endParaRPr lang="en-US" altLang="zh-CN" sz="2800" dirty="0">
              <a:latin typeface="Arial Rounded MT Bold" panose="020F0704030504030204" pitchFamily="34" charset="0"/>
            </a:endParaRPr>
          </a:p>
          <a:p>
            <a:endParaRPr lang="en-US" altLang="zh-CN" sz="2800" dirty="0">
              <a:latin typeface="Arial Rounded MT Bold" panose="020F0704030504030204" pitchFamily="34" charset="0"/>
            </a:endParaRPr>
          </a:p>
          <a:p>
            <a:endParaRPr lang="zh-CN" altLang="en-US" sz="2800" dirty="0">
              <a:latin typeface="Arial Rounded MT Bold" panose="020F07040305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220325"/>
            <a:ext cx="6228184" cy="7920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Rules </a:t>
            </a:r>
            <a:r>
              <a:rPr lang="en-US" altLang="zh-CN" sz="3200" dirty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and regulation </a:t>
            </a:r>
            <a:endParaRPr lang="zh-CN" altLang="en-US" sz="3200" dirty="0">
              <a:solidFill>
                <a:schemeClr val="accent3">
                  <a:lumMod val="60000"/>
                  <a:lumOff val="40000"/>
                </a:schemeClr>
              </a:solidFill>
              <a:latin typeface="Broadway" panose="04040905080B020205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dirty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N</a:t>
            </a:r>
            <a:r>
              <a:rPr lang="en-US" altLang="zh-CN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otice</a:t>
            </a:r>
            <a:endParaRPr lang="zh-CN" altLang="en-US" dirty="0">
              <a:solidFill>
                <a:schemeClr val="accent3">
                  <a:lumMod val="60000"/>
                  <a:lumOff val="40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4" name="标题 1"/>
          <p:cNvSpPr>
            <a:spLocks noGrp="1"/>
          </p:cNvSpPr>
          <p:nvPr>
            <p:ph idx="1"/>
          </p:nvPr>
        </p:nvSpPr>
        <p:spPr>
          <a:xfrm>
            <a:off x="395536" y="1200151"/>
            <a:ext cx="8424936" cy="3394472"/>
          </a:xfrm>
        </p:spPr>
        <p:txBody>
          <a:bodyPr>
            <a:normAutofit fontScale="92500"/>
          </a:bodyPr>
          <a:lstStyle/>
          <a:p>
            <a:pPr marL="0" indent="0" eaLnBrk="1" hangingPunct="1">
              <a:buNone/>
            </a:pP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江浦  </a:t>
            </a:r>
            <a:r>
              <a:rPr lang="en-US" altLang="zh-CN" sz="2800" dirty="0" smtClean="0">
                <a:latin typeface="Arial Rounded MT Bold" panose="020F0704030504030204" pitchFamily="34" charset="0"/>
              </a:rPr>
              <a:t>Jiang Pu</a:t>
            </a:r>
            <a:endParaRPr lang="en-US" altLang="zh-CN" sz="2800" dirty="0" smtClean="0">
              <a:latin typeface="Arial Rounded MT Bold" panose="020F0704030504030204" pitchFamily="34" charset="0"/>
            </a:endParaRPr>
          </a:p>
          <a:p>
            <a:pPr marL="0" indent="0" eaLnBrk="1" hangingPunct="1">
              <a:buNone/>
            </a:pP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丁家桥  </a:t>
            </a:r>
            <a:r>
              <a:rPr lang="en-US" altLang="zh-CN" sz="2800" dirty="0" smtClean="0">
                <a:latin typeface="Arial Rounded MT Bold" panose="020F0704030504030204" pitchFamily="34" charset="0"/>
              </a:rPr>
              <a:t>Ding </a:t>
            </a:r>
            <a:r>
              <a:rPr lang="en-US" altLang="zh-CN" sz="2800" dirty="0" err="1" smtClean="0">
                <a:latin typeface="Arial Rounded MT Bold" panose="020F0704030504030204" pitchFamily="34" charset="0"/>
              </a:rPr>
              <a:t>Jia</a:t>
            </a:r>
            <a:r>
              <a:rPr lang="en-US" altLang="zh-CN" sz="2800" dirty="0" smtClean="0">
                <a:latin typeface="Arial Rounded MT Bold" panose="020F0704030504030204" pitchFamily="34" charset="0"/>
              </a:rPr>
              <a:t> </a:t>
            </a:r>
            <a:r>
              <a:rPr lang="en-US" altLang="zh-CN" sz="2800" dirty="0" err="1" smtClean="0">
                <a:latin typeface="Arial Rounded MT Bold" panose="020F0704030504030204" pitchFamily="34" charset="0"/>
              </a:rPr>
              <a:t>Qiao</a:t>
            </a:r>
            <a:endParaRPr lang="en-US" altLang="zh-CN" sz="2800" dirty="0" smtClean="0">
              <a:latin typeface="Arial Rounded MT Bold" panose="020F0704030504030204" pitchFamily="34" charset="0"/>
            </a:endParaRPr>
          </a:p>
          <a:p>
            <a:pPr marL="0" indent="0" eaLnBrk="1" hangingPunct="1">
              <a:buNone/>
            </a:pP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外语学院  </a:t>
            </a:r>
            <a:r>
              <a:rPr lang="en-US" altLang="zh-CN" sz="2800" dirty="0" err="1" smtClean="0">
                <a:latin typeface="Arial Rounded MT Bold" panose="020F0704030504030204" pitchFamily="34" charset="0"/>
              </a:rPr>
              <a:t>Wai</a:t>
            </a:r>
            <a:r>
              <a:rPr lang="en-US" altLang="zh-CN" sz="2800" dirty="0" smtClean="0">
                <a:latin typeface="Arial Rounded MT Bold" panose="020F0704030504030204" pitchFamily="34" charset="0"/>
              </a:rPr>
              <a:t> Yu </a:t>
            </a:r>
            <a:r>
              <a:rPr lang="en-US" altLang="zh-CN" sz="2800" dirty="0" err="1" smtClean="0">
                <a:latin typeface="Arial Rounded MT Bold" panose="020F0704030504030204" pitchFamily="34" charset="0"/>
              </a:rPr>
              <a:t>Xue</a:t>
            </a:r>
            <a:r>
              <a:rPr lang="en-US" altLang="zh-CN" sz="2800" dirty="0" smtClean="0">
                <a:latin typeface="Arial Rounded MT Bold" panose="020F0704030504030204" pitchFamily="34" charset="0"/>
              </a:rPr>
              <a:t> Yuan</a:t>
            </a:r>
            <a:endParaRPr lang="en-US" altLang="zh-CN" sz="2800" dirty="0" smtClean="0">
              <a:latin typeface="Arial Rounded MT Bold" panose="020F0704030504030204" pitchFamily="34" charset="0"/>
            </a:endParaRPr>
          </a:p>
          <a:p>
            <a:pPr marL="0" indent="0" eaLnBrk="1" hangingPunct="1">
              <a:buNone/>
            </a:pP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客空间  </a:t>
            </a:r>
            <a:r>
              <a:rPr lang="en-US" altLang="zh-CN" sz="2800" dirty="0" smtClean="0">
                <a:latin typeface="Arial Rounded MT Bold" panose="020F0704030504030204" pitchFamily="34" charset="0"/>
              </a:rPr>
              <a:t>Chuang </a:t>
            </a:r>
            <a:r>
              <a:rPr lang="en-US" altLang="zh-CN" sz="2800" dirty="0" err="1" smtClean="0">
                <a:latin typeface="Arial Rounded MT Bold" panose="020F0704030504030204" pitchFamily="34" charset="0"/>
              </a:rPr>
              <a:t>Ke</a:t>
            </a:r>
            <a:r>
              <a:rPr lang="en-US" altLang="zh-CN" sz="2800" dirty="0" smtClean="0">
                <a:latin typeface="Arial Rounded MT Bold" panose="020F0704030504030204" pitchFamily="34" charset="0"/>
              </a:rPr>
              <a:t> Kong Jian: maker spaces</a:t>
            </a:r>
            <a:endParaRPr lang="en-US" altLang="zh-CN" sz="2800" dirty="0">
              <a:latin typeface="Arial Rounded MT Bold" panose="020F0704030504030204" pitchFamily="34" charset="0"/>
            </a:endParaRPr>
          </a:p>
          <a:p>
            <a:pPr marL="0" indent="0" eaLnBrk="1" hangingPunct="1">
              <a:buNone/>
            </a:pP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可借  </a:t>
            </a:r>
            <a:r>
              <a:rPr lang="en-US" altLang="zh-CN" sz="2800" dirty="0" err="1" smtClean="0">
                <a:latin typeface="Arial Rounded MT Bold" panose="020F0704030504030204" pitchFamily="34" charset="0"/>
              </a:rPr>
              <a:t>Ke</a:t>
            </a:r>
            <a:r>
              <a:rPr lang="en-US" altLang="zh-CN" sz="2800" dirty="0" smtClean="0">
                <a:latin typeface="Arial Rounded MT Bold" panose="020F0704030504030204" pitchFamily="34" charset="0"/>
              </a:rPr>
              <a:t> </a:t>
            </a:r>
            <a:r>
              <a:rPr lang="en-US" altLang="zh-CN" sz="2800" dirty="0" err="1" smtClean="0">
                <a:latin typeface="Arial Rounded MT Bold" panose="020F0704030504030204" pitchFamily="34" charset="0"/>
              </a:rPr>
              <a:t>Jie</a:t>
            </a:r>
            <a:r>
              <a:rPr lang="en-US" altLang="zh-CN" sz="2800" dirty="0" smtClean="0">
                <a:latin typeface="Arial Rounded MT Bold" panose="020F0704030504030204" pitchFamily="34" charset="0"/>
              </a:rPr>
              <a:t> </a:t>
            </a:r>
            <a:r>
              <a:rPr lang="zh-CN" altLang="en-US" sz="2800" dirty="0" smtClean="0">
                <a:latin typeface="Arial Rounded MT Bold" panose="020F0704030504030204" pitchFamily="34" charset="0"/>
              </a:rPr>
              <a:t>：</a:t>
            </a:r>
            <a:r>
              <a:rPr lang="en-US" altLang="zh-CN" sz="2800" dirty="0" smtClean="0">
                <a:latin typeface="Arial Rounded MT Bold" panose="020F0704030504030204" pitchFamily="34" charset="0"/>
              </a:rPr>
              <a:t>for lending</a:t>
            </a:r>
            <a:endParaRPr lang="en-US" altLang="zh-CN" sz="2800" dirty="0" smtClean="0">
              <a:latin typeface="Arial Rounded MT Bold" panose="020F0704030504030204" pitchFamily="34" charset="0"/>
            </a:endParaRPr>
          </a:p>
          <a:p>
            <a:pPr marL="0" indent="0" eaLnBrk="1" hangingPunct="1">
              <a:buNone/>
            </a:pP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阅览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zh-CN" altLang="en-US" sz="2800" dirty="0" smtClean="0">
                <a:latin typeface="Arial Rounded MT Bold" panose="020F0704030504030204" pitchFamily="34" charset="0"/>
              </a:rPr>
              <a:t> </a:t>
            </a:r>
            <a:r>
              <a:rPr lang="en-US" altLang="zh-CN" sz="2800" dirty="0" smtClean="0">
                <a:latin typeface="Arial Rounded MT Bold" panose="020F0704030504030204" pitchFamily="34" charset="0"/>
              </a:rPr>
              <a:t>Yue </a:t>
            </a:r>
            <a:r>
              <a:rPr lang="en-US" altLang="zh-CN" sz="2800" dirty="0" err="1" smtClean="0">
                <a:latin typeface="Arial Rounded MT Bold" panose="020F0704030504030204" pitchFamily="34" charset="0"/>
              </a:rPr>
              <a:t>Lan</a:t>
            </a:r>
            <a:r>
              <a:rPr lang="en-US" altLang="zh-CN" sz="2800" dirty="0" smtClean="0">
                <a:latin typeface="Arial Rounded MT Bold" panose="020F0704030504030204" pitchFamily="34" charset="0"/>
              </a:rPr>
              <a:t>  : for reading</a:t>
            </a:r>
            <a:endParaRPr lang="en-US" altLang="zh-CN" sz="2800" dirty="0" smtClean="0">
              <a:latin typeface="Arial Rounded MT Bold" panose="020F0704030504030204" pitchFamily="34" charset="0"/>
            </a:endParaRPr>
          </a:p>
          <a:p>
            <a:pPr marL="0" indent="0" eaLnBrk="1" hangingPunct="1">
              <a:buNone/>
            </a:pP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en-US" altLang="zh-CN" sz="2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en-US" altLang="zh-CN" sz="2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en-US" altLang="zh-CN" sz="2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en-US" altLang="zh-CN" sz="2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</a:t>
            </a:r>
            <a:r>
              <a:rPr lang="en-US" altLang="zh-CN" sz="2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六楼 </a:t>
            </a:r>
            <a:r>
              <a:rPr lang="en-US" altLang="zh-CN" sz="2800" dirty="0" smtClean="0">
                <a:latin typeface="Arial Rounded MT Bold" panose="020F0704030504030204" pitchFamily="34" charset="0"/>
              </a:rPr>
              <a:t>Lou : 1</a:t>
            </a:r>
            <a:r>
              <a:rPr lang="en-US" altLang="zh-CN" sz="2800" baseline="30000" dirty="0" smtClean="0">
                <a:latin typeface="Arial Rounded MT Bold" panose="020F0704030504030204" pitchFamily="34" charset="0"/>
              </a:rPr>
              <a:t>st</a:t>
            </a:r>
            <a:r>
              <a:rPr lang="en-US" altLang="zh-CN" sz="2800" dirty="0" smtClean="0">
                <a:latin typeface="Arial Rounded MT Bold" panose="020F0704030504030204" pitchFamily="34" charset="0"/>
              </a:rPr>
              <a:t>/2</a:t>
            </a:r>
            <a:r>
              <a:rPr lang="en-US" altLang="zh-CN" sz="2800" baseline="30000" dirty="0" smtClean="0">
                <a:latin typeface="Arial Rounded MT Bold" panose="020F0704030504030204" pitchFamily="34" charset="0"/>
              </a:rPr>
              <a:t>nd</a:t>
            </a:r>
            <a:r>
              <a:rPr lang="en-US" altLang="zh-CN" sz="2800" dirty="0" smtClean="0">
                <a:latin typeface="Arial Rounded MT Bold" panose="020F0704030504030204" pitchFamily="34" charset="0"/>
              </a:rPr>
              <a:t>/3</a:t>
            </a:r>
            <a:r>
              <a:rPr lang="en-US" altLang="zh-CN" sz="2800" baseline="30000" dirty="0" smtClean="0">
                <a:latin typeface="Arial Rounded MT Bold" panose="020F0704030504030204" pitchFamily="34" charset="0"/>
              </a:rPr>
              <a:t>rd</a:t>
            </a:r>
            <a:r>
              <a:rPr lang="en-US" altLang="zh-CN" sz="2800" dirty="0" smtClean="0">
                <a:latin typeface="Arial Rounded MT Bold" panose="020F0704030504030204" pitchFamily="34" charset="0"/>
              </a:rPr>
              <a:t>/4</a:t>
            </a:r>
            <a:r>
              <a:rPr lang="en-US" altLang="zh-CN" sz="2800" baseline="30000" dirty="0" smtClean="0">
                <a:latin typeface="Arial Rounded MT Bold" panose="020F0704030504030204" pitchFamily="34" charset="0"/>
              </a:rPr>
              <a:t>th</a:t>
            </a:r>
            <a:r>
              <a:rPr lang="en-US" altLang="zh-CN" sz="2800" dirty="0" smtClean="0">
                <a:latin typeface="Arial Rounded MT Bold" panose="020F0704030504030204" pitchFamily="34" charset="0"/>
              </a:rPr>
              <a:t>/5</a:t>
            </a:r>
            <a:r>
              <a:rPr lang="en-US" altLang="zh-CN" sz="2800" baseline="30000" dirty="0" smtClean="0">
                <a:latin typeface="Arial Rounded MT Bold" panose="020F0704030504030204" pitchFamily="34" charset="0"/>
              </a:rPr>
              <a:t>th</a:t>
            </a:r>
            <a:r>
              <a:rPr lang="en-US" altLang="zh-CN" sz="2800" dirty="0" smtClean="0">
                <a:latin typeface="Arial Rounded MT Bold" panose="020F0704030504030204" pitchFamily="34" charset="0"/>
              </a:rPr>
              <a:t>/6</a:t>
            </a:r>
            <a:r>
              <a:rPr lang="en-US" altLang="zh-CN" sz="2800" baseline="30000" dirty="0" smtClean="0">
                <a:latin typeface="Arial Rounded MT Bold" panose="020F0704030504030204" pitchFamily="34" charset="0"/>
              </a:rPr>
              <a:t>th</a:t>
            </a:r>
            <a:r>
              <a:rPr lang="en-US" altLang="zh-CN" sz="2800" dirty="0" smtClean="0">
                <a:latin typeface="Arial Rounded MT Bold" panose="020F0704030504030204" pitchFamily="34" charset="0"/>
              </a:rPr>
              <a:t> </a:t>
            </a:r>
            <a:r>
              <a:rPr lang="en-US" altLang="zh-CN" sz="2800" dirty="0">
                <a:latin typeface="Arial Rounded MT Bold" panose="020F0704030504030204" pitchFamily="34" charset="0"/>
              </a:rPr>
              <a:t>Floor</a:t>
            </a:r>
            <a:endParaRPr lang="en-US" altLang="zh-CN" sz="2800" dirty="0">
              <a:latin typeface="Arial Rounded MT Bold" panose="020F0704030504030204" pitchFamily="34" charset="0"/>
            </a:endParaRPr>
          </a:p>
          <a:p>
            <a:pPr marL="0" indent="0" eaLnBrk="1" hangingPunct="1">
              <a:buNone/>
            </a:pPr>
            <a:endParaRPr lang="zh-CN" altLang="en-US" sz="2800" dirty="0" smtClean="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707654"/>
            <a:ext cx="9144000" cy="19442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139702"/>
            <a:ext cx="8229600" cy="857250"/>
          </a:xfrm>
        </p:spPr>
        <p:txBody>
          <a:bodyPr>
            <a:noAutofit/>
          </a:bodyPr>
          <a:lstStyle/>
          <a:p>
            <a:r>
              <a:rPr lang="en-US" altLang="zh-CN" sz="6600" dirty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My regulation</a:t>
            </a:r>
            <a:endParaRPr lang="zh-CN" altLang="en-US" sz="6600" dirty="0">
              <a:solidFill>
                <a:schemeClr val="accent3">
                  <a:lumMod val="60000"/>
                  <a:lumOff val="40000"/>
                </a:schemeClr>
              </a:solidFill>
              <a:latin typeface="Broadway" panose="04040905080B020205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205979"/>
            <a:ext cx="8435280" cy="857250"/>
          </a:xfrm>
        </p:spPr>
        <p:txBody>
          <a:bodyPr>
            <a:normAutofit/>
          </a:bodyPr>
          <a:lstStyle/>
          <a:p>
            <a:pPr algn="l"/>
            <a:r>
              <a:rPr lang="en-US" altLang="zh-CN" sz="3200" dirty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My regulation</a:t>
            </a:r>
            <a:endParaRPr lang="en-US" altLang="zh-CN" sz="3200" dirty="0">
              <a:solidFill>
                <a:schemeClr val="accent3">
                  <a:lumMod val="60000"/>
                  <a:lumOff val="40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1187624" y="1491630"/>
            <a:ext cx="7128792" cy="2955775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altLang="zh-CN" sz="2800" dirty="0" smtClean="0">
                <a:latin typeface="Arial Rounded MT Bold" panose="020F0704030504030204" pitchFamily="34" charset="0"/>
              </a:rPr>
              <a:t>Attendance </a:t>
            </a:r>
            <a:r>
              <a:rPr lang="en-US" altLang="zh-CN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2</a:t>
            </a:r>
            <a:r>
              <a:rPr lang="en-US" altLang="zh-CN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0%</a:t>
            </a:r>
            <a:endParaRPr lang="en-US" altLang="zh-CN" sz="2800" dirty="0" smtClean="0">
              <a:solidFill>
                <a:schemeClr val="accent3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  <a:p>
            <a:pPr marL="0" indent="0" eaLnBrk="1" hangingPunct="1">
              <a:buNone/>
            </a:pPr>
            <a:r>
              <a:rPr lang="en-US" altLang="zh-CN" sz="2800" dirty="0" smtClean="0">
                <a:latin typeface="Arial" panose="020B0604020202020204" pitchFamily="34" charset="0"/>
              </a:rPr>
              <a:t>Homework </a:t>
            </a:r>
            <a:r>
              <a:rPr lang="en-US" altLang="zh-CN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40%</a:t>
            </a:r>
            <a:endParaRPr lang="en-US" altLang="zh-CN" sz="2800" dirty="0" smtClean="0">
              <a:solidFill>
                <a:schemeClr val="accent3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  <a:p>
            <a:pPr marL="0" indent="0" eaLnBrk="1" hangingPunct="1">
              <a:buNone/>
            </a:pPr>
            <a:r>
              <a:rPr lang="en-US" altLang="zh-CN" sz="2800" dirty="0" smtClean="0">
                <a:latin typeface="Arial Rounded MT Bold" panose="020F0704030504030204" pitchFamily="34" charset="0"/>
              </a:rPr>
              <a:t>Final exam </a:t>
            </a:r>
            <a:r>
              <a:rPr lang="en-US" altLang="zh-CN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40%</a:t>
            </a:r>
            <a:endParaRPr lang="en-US" altLang="zh-CN" sz="2800" dirty="0" smtClean="0">
              <a:solidFill>
                <a:schemeClr val="accent3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zh-CN" altLang="en-US" sz="2800" dirty="0" smtClean="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latin typeface="Arial Rounded MT Bold" panose="020F0704030504030204" pitchFamily="34" charset="0"/>
              </a:rPr>
              <a:t>How do you recently get books for reading?</a:t>
            </a:r>
            <a:endParaRPr lang="en-US" altLang="zh-CN" dirty="0" smtClean="0">
              <a:latin typeface="Arial Rounded MT Bold" panose="020F0704030504030204" pitchFamily="34" charset="0"/>
            </a:endParaRPr>
          </a:p>
          <a:p>
            <a:r>
              <a:rPr lang="en-US" altLang="zh-CN" dirty="0" smtClean="0">
                <a:latin typeface="Arial Rounded MT Bold" panose="020F0704030504030204" pitchFamily="34" charset="0"/>
              </a:rPr>
              <a:t>Give a list of books you want to read the most.   (At least 8)</a:t>
            </a:r>
            <a:endParaRPr lang="en-US" altLang="zh-CN" dirty="0" smtClean="0">
              <a:latin typeface="Arial Rounded MT Bold" panose="020F0704030504030204" pitchFamily="34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zh-CN" altLang="en-US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Question</a:t>
            </a:r>
            <a:r>
              <a:rPr lang="en-US" altLang="zh-CN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s</a:t>
            </a:r>
            <a:r>
              <a:rPr lang="zh-CN" altLang="en-US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?</a:t>
            </a:r>
            <a:endParaRPr lang="zh-CN" altLang="en-US" dirty="0" smtClean="0">
              <a:solidFill>
                <a:schemeClr val="accent3">
                  <a:lumMod val="60000"/>
                  <a:lumOff val="40000"/>
                </a:schemeClr>
              </a:solidFill>
              <a:latin typeface="Broadway" panose="04040905080B02020502" pitchFamily="8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 </a:t>
            </a:r>
            <a:r>
              <a:rPr lang="en-US" altLang="zh-CN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E-book</a:t>
            </a:r>
            <a:endParaRPr lang="zh-CN" altLang="en-US" dirty="0">
              <a:solidFill>
                <a:schemeClr val="accent3">
                  <a:lumMod val="60000"/>
                  <a:lumOff val="40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>
              <a:latin typeface="Arial Rounded MT Bold" panose="020F07040305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69076"/>
            <a:ext cx="3672408" cy="361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464" y="1169076"/>
            <a:ext cx="5694363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 </a:t>
            </a:r>
            <a:r>
              <a:rPr lang="en-US" altLang="zh-CN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E-book</a:t>
            </a:r>
            <a:endParaRPr lang="zh-CN" altLang="en-US" dirty="0">
              <a:solidFill>
                <a:schemeClr val="accent3">
                  <a:lumMod val="60000"/>
                  <a:lumOff val="40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>
              <a:latin typeface="Arial Rounded MT Bold" panose="020F070403050403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544" y="627535"/>
            <a:ext cx="6139949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椭圆 3"/>
          <p:cNvSpPr/>
          <p:nvPr/>
        </p:nvSpPr>
        <p:spPr>
          <a:xfrm>
            <a:off x="7092280" y="1719673"/>
            <a:ext cx="720080" cy="432048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99" y="9240"/>
            <a:ext cx="7783756" cy="5104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2699792" y="3389672"/>
            <a:ext cx="936104" cy="216024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线形标注 2 6"/>
          <p:cNvSpPr/>
          <p:nvPr/>
        </p:nvSpPr>
        <p:spPr>
          <a:xfrm>
            <a:off x="4505914" y="1779662"/>
            <a:ext cx="2154318" cy="1321978"/>
          </a:xfrm>
          <a:prstGeom prst="borderCallout2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505914" y="1840486"/>
            <a:ext cx="2154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Arial Rounded MT Bold" panose="020F0704030504030204" pitchFamily="34" charset="0"/>
              </a:rPr>
              <a:t>Bai </a:t>
            </a:r>
            <a:r>
              <a:rPr lang="en-US" altLang="zh-CN" sz="2400" dirty="0" err="1" smtClean="0">
                <a:latin typeface="Arial Rounded MT Bold" panose="020F0704030504030204" pitchFamily="34" charset="0"/>
              </a:rPr>
              <a:t>Lian</a:t>
            </a:r>
            <a:r>
              <a:rPr lang="en-US" altLang="zh-CN" sz="2400" dirty="0" smtClean="0">
                <a:latin typeface="Arial Rounded MT Bold" panose="020F0704030504030204" pitchFamily="34" charset="0"/>
              </a:rPr>
              <a:t> Yun </a:t>
            </a:r>
            <a:endParaRPr lang="en-US" altLang="zh-CN" sz="2400" dirty="0" smtClean="0">
              <a:latin typeface="Arial Rounded MT Bold" panose="020F0704030504030204" pitchFamily="34" charset="0"/>
            </a:endParaRPr>
          </a:p>
          <a:p>
            <a:r>
              <a:rPr lang="en-US" altLang="zh-CN" sz="2400" dirty="0" err="1" smtClean="0">
                <a:latin typeface="Arial Rounded MT Bold" panose="020F0704030504030204" pitchFamily="34" charset="0"/>
              </a:rPr>
              <a:t>Tu</a:t>
            </a:r>
            <a:r>
              <a:rPr lang="en-US" altLang="zh-CN" sz="2400" dirty="0" smtClean="0">
                <a:latin typeface="Arial Rounded MT Bold" panose="020F0704030504030204" pitchFamily="34" charset="0"/>
              </a:rPr>
              <a:t> Shu Guan (Library)</a:t>
            </a:r>
            <a:endParaRPr lang="zh-CN" altLang="en-US" sz="2400" dirty="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10" descr="http://www.huashen-edu.com/userfiles/20111020_105122_193.jpg?wx_lazy=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71539" y="589346"/>
            <a:ext cx="6572250" cy="3286126"/>
          </a:xfrm>
          <a:prstGeom prst="rect">
            <a:avLst/>
          </a:prstGeom>
          <a:noFill/>
        </p:spPr>
      </p:pic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3" y="1714494"/>
            <a:ext cx="4772025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内容占位符 2"/>
          <p:cNvSpPr txBox="1"/>
          <p:nvPr/>
        </p:nvSpPr>
        <p:spPr>
          <a:xfrm>
            <a:off x="214282" y="4347379"/>
            <a:ext cx="8929718" cy="296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   University Club Library–New York City, United States</a:t>
            </a:r>
            <a:endParaRPr lang="zh-CN" altLang="en-US" sz="2400" dirty="0">
              <a:solidFill>
                <a:schemeClr val="accent3">
                  <a:lumMod val="60000"/>
                  <a:lumOff val="40000"/>
                </a:schemeClr>
              </a:solidFill>
              <a:latin typeface="Arial Rounded MT Bold" panose="020F070403050403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229600" cy="857250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8" y="411510"/>
            <a:ext cx="912737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圆角矩形 3"/>
          <p:cNvSpPr/>
          <p:nvPr/>
        </p:nvSpPr>
        <p:spPr>
          <a:xfrm>
            <a:off x="3131840" y="1491630"/>
            <a:ext cx="360040" cy="216024"/>
          </a:xfrm>
          <a:prstGeom prst="round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4" idx="1"/>
          </p:cNvCxnSpPr>
          <p:nvPr/>
        </p:nvCxnSpPr>
        <p:spPr>
          <a:xfrm flipH="1">
            <a:off x="2699792" y="1599642"/>
            <a:ext cx="432048" cy="4680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67744" y="206769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Arial Rounded MT Bold" panose="020F0704030504030204" pitchFamily="34" charset="0"/>
              </a:rPr>
              <a:t>all</a:t>
            </a:r>
            <a:endParaRPr lang="zh-CN" altLang="en-US" dirty="0">
              <a:latin typeface="Arial Rounded MT Bold" panose="020F0704030504030204" pitchFamily="34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2267744" y="2067694"/>
            <a:ext cx="504056" cy="369332"/>
          </a:xfrm>
          <a:prstGeom prst="round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3443049" y="1477378"/>
            <a:ext cx="360040" cy="216024"/>
          </a:xfrm>
          <a:prstGeom prst="round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>
            <a:off x="3652408" y="1707654"/>
            <a:ext cx="1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98656" y="2052639"/>
            <a:ext cx="907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Arial Rounded MT Bold" panose="020F0704030504030204" pitchFamily="34" charset="0"/>
              </a:rPr>
              <a:t>books</a:t>
            </a:r>
            <a:endParaRPr lang="zh-CN" altLang="en-US" dirty="0">
              <a:latin typeface="Arial Rounded MT Bold" panose="020F0704030504030204" pitchFamily="34" charset="0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3198656" y="2053442"/>
            <a:ext cx="825381" cy="369332"/>
          </a:xfrm>
          <a:prstGeom prst="round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4539007" y="2197795"/>
            <a:ext cx="864096" cy="478461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线形标注 1 21"/>
          <p:cNvSpPr/>
          <p:nvPr/>
        </p:nvSpPr>
        <p:spPr>
          <a:xfrm flipV="1">
            <a:off x="5652120" y="2787773"/>
            <a:ext cx="2160240" cy="608563"/>
          </a:xfrm>
          <a:prstGeom prst="borderCallout1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5652120" y="293179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>
                <a:latin typeface="Arial Rounded MT Bold" panose="020F0704030504030204" pitchFamily="34" charset="0"/>
              </a:rPr>
              <a:t>Wai</a:t>
            </a:r>
            <a:r>
              <a:rPr lang="en-US" altLang="zh-CN" dirty="0" smtClean="0">
                <a:latin typeface="Arial Rounded MT Bold" panose="020F0704030504030204" pitchFamily="34" charset="0"/>
              </a:rPr>
              <a:t> wen </a:t>
            </a:r>
            <a:r>
              <a:rPr lang="en-US" altLang="zh-CN" dirty="0" err="1" smtClean="0">
                <a:latin typeface="Arial Rounded MT Bold" panose="020F0704030504030204" pitchFamily="34" charset="0"/>
              </a:rPr>
              <a:t>sou</a:t>
            </a:r>
            <a:r>
              <a:rPr lang="en-US" altLang="zh-CN" dirty="0" smtClean="0">
                <a:latin typeface="Arial Rounded MT Bold" panose="020F0704030504030204" pitchFamily="34" charset="0"/>
              </a:rPr>
              <a:t> </a:t>
            </a:r>
            <a:r>
              <a:rPr lang="en-US" altLang="zh-CN" dirty="0" err="1" smtClean="0">
                <a:latin typeface="Arial Rounded MT Bold" panose="020F0704030504030204" pitchFamily="34" charset="0"/>
              </a:rPr>
              <a:t>suo</a:t>
            </a:r>
            <a:endParaRPr lang="zh-CN" altLang="en-US" dirty="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0" grpId="0" animBg="1"/>
      <p:bldP spid="12" grpId="0" animBg="1"/>
      <p:bldP spid="14" grpId="0"/>
      <p:bldP spid="15" grpId="0" animBg="1"/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580" y="0"/>
            <a:ext cx="666940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2683019" y="1387353"/>
            <a:ext cx="792088" cy="360040"/>
          </a:xfrm>
          <a:prstGeom prst="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499992" y="1995686"/>
            <a:ext cx="1080120" cy="504056"/>
          </a:xfrm>
          <a:prstGeom prst="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2" y="568719"/>
            <a:ext cx="9119344" cy="4134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" y="184707"/>
            <a:ext cx="9144000" cy="4818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椭圆 3"/>
          <p:cNvSpPr/>
          <p:nvPr/>
        </p:nvSpPr>
        <p:spPr>
          <a:xfrm>
            <a:off x="6660232" y="2427734"/>
            <a:ext cx="1368152" cy="504056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4958795" cy="512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云形 5"/>
          <p:cNvSpPr/>
          <p:nvPr/>
        </p:nvSpPr>
        <p:spPr>
          <a:xfrm>
            <a:off x="2423257" y="2139702"/>
            <a:ext cx="2262725" cy="1382072"/>
          </a:xfrm>
          <a:prstGeom prst="cloud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76263"/>
            <a:ext cx="7372350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CN" altLang="en-US" sz="2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内容占位符 2"/>
          <p:cNvSpPr txBox="1"/>
          <p:nvPr/>
        </p:nvSpPr>
        <p:spPr>
          <a:xfrm>
            <a:off x="611560" y="4446997"/>
            <a:ext cx="8229600" cy="296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Yale University’s </a:t>
            </a:r>
            <a:r>
              <a:rPr lang="en-US" altLang="zh-CN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Beinecke</a:t>
            </a:r>
            <a:r>
              <a:rPr lang="en-US" altLang="zh-CN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Rare Book and Manuscript Library-New Haven, Connecticut</a:t>
            </a:r>
            <a:endParaRPr lang="zh-CN" altLang="en-US" sz="1800" dirty="0">
              <a:solidFill>
                <a:schemeClr val="accent3">
                  <a:lumMod val="60000"/>
                  <a:lumOff val="40000"/>
                </a:schemeClr>
              </a:solidFill>
              <a:latin typeface="Arial Rounded MT Bold" panose="020F070403050403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5" name="Picture 2" descr="http://www.huashen-edu.com/userfiles/20111020_110104_103.jpg?wx_lazy=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57158" y="321454"/>
            <a:ext cx="6572250" cy="3286126"/>
          </a:xfrm>
          <a:prstGeom prst="rect">
            <a:avLst/>
          </a:prstGeom>
          <a:noFill/>
        </p:spPr>
      </p:pic>
      <p:pic>
        <p:nvPicPr>
          <p:cNvPr id="6" name="Picture 4" descr="http://www.huashen-edu.com/userfiles/20111020_110119_113.jpg?wx_lazy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017974"/>
            <a:ext cx="6572250" cy="3164681"/>
          </a:xfrm>
          <a:prstGeom prst="rect">
            <a:avLst/>
          </a:prstGeom>
          <a:noFill/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3" y="1875229"/>
            <a:ext cx="5083329" cy="2546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内容占位符 2"/>
          <p:cNvSpPr txBox="1"/>
          <p:nvPr/>
        </p:nvSpPr>
        <p:spPr>
          <a:xfrm>
            <a:off x="457200" y="4339841"/>
            <a:ext cx="8229600" cy="403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Thomas Fisher Rare Book Library at University of Toronto – Toronto, Canada</a:t>
            </a:r>
            <a:endParaRPr lang="zh-CN" altLang="en-US" sz="1800" dirty="0">
              <a:solidFill>
                <a:schemeClr val="accent3">
                  <a:lumMod val="60000"/>
                  <a:lumOff val="40000"/>
                </a:schemeClr>
              </a:solidFill>
              <a:latin typeface="Arial Rounded MT Bold" panose="020F070403050403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5" name="Picture 2" descr="http://www.huashen-edu.com/userfiles/20111020_115809_105.jpg?wx_lazy=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71473" y="428610"/>
            <a:ext cx="6572250" cy="3729037"/>
          </a:xfrm>
          <a:prstGeom prst="rect">
            <a:avLst/>
          </a:prstGeom>
          <a:noFill/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5" y="1178709"/>
            <a:ext cx="6400800" cy="3093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内容占位符 2"/>
          <p:cNvSpPr txBox="1"/>
          <p:nvPr/>
        </p:nvSpPr>
        <p:spPr>
          <a:xfrm>
            <a:off x="428596" y="4554154"/>
            <a:ext cx="8229600" cy="3500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José </a:t>
            </a:r>
            <a:r>
              <a:rPr lang="en-US" altLang="zh-CN" sz="20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Vasconcelos</a:t>
            </a:r>
            <a:r>
              <a:rPr lang="en-US" altLang="zh-CN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Library–Mexico City</a:t>
            </a:r>
            <a:endParaRPr lang="zh-CN" altLang="en-US" sz="2000" dirty="0">
              <a:solidFill>
                <a:schemeClr val="accent3">
                  <a:lumMod val="60000"/>
                  <a:lumOff val="40000"/>
                </a:schemeClr>
              </a:solidFill>
              <a:latin typeface="Arial Rounded MT Bold" panose="020F070403050403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5" name="Picture 8" descr="http://www.huashen-edu.com/userfiles/20111020_114714_129.jpg?wx_lazy=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0034" y="642925"/>
            <a:ext cx="6572250" cy="3278981"/>
          </a:xfrm>
          <a:prstGeom prst="rect">
            <a:avLst/>
          </a:prstGeom>
          <a:noFill/>
        </p:spPr>
      </p:pic>
      <p:pic>
        <p:nvPicPr>
          <p:cNvPr id="6" name="Picture 6" descr="http://www.huashen-edu.com/userfiles/20111020_111932_200.jpg?wx_lazy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267875"/>
            <a:ext cx="4219570" cy="42154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内容占位符 2"/>
          <p:cNvSpPr txBox="1"/>
          <p:nvPr/>
        </p:nvSpPr>
        <p:spPr>
          <a:xfrm>
            <a:off x="500034" y="4299942"/>
            <a:ext cx="8229600" cy="457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0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Suzzalo</a:t>
            </a:r>
            <a:r>
              <a:rPr lang="en-US" altLang="zh-CN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Library at the University of Washington–Seattle, Washington </a:t>
            </a:r>
            <a:r>
              <a:rPr lang="en-US" altLang="zh-CN" sz="20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Suzzalo</a:t>
            </a:r>
            <a:endParaRPr lang="zh-CN" altLang="en-US" sz="2000" dirty="0">
              <a:solidFill>
                <a:schemeClr val="accent3">
                  <a:lumMod val="60000"/>
                  <a:lumOff val="40000"/>
                </a:schemeClr>
              </a:solidFill>
              <a:latin typeface="Arial Rounded MT Bold" panose="020F070403050403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5" name="Picture 2" descr="http://www.huashen-edu.com/userfiles/20111020_110621_179.jpg?wx_lazy=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14348" y="411510"/>
            <a:ext cx="6980380" cy="3482602"/>
          </a:xfrm>
          <a:prstGeom prst="rect">
            <a:avLst/>
          </a:prstGeom>
          <a:noFill/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517" y="1419622"/>
            <a:ext cx="638175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内容占位符 2"/>
          <p:cNvSpPr txBox="1"/>
          <p:nvPr/>
        </p:nvSpPr>
        <p:spPr>
          <a:xfrm>
            <a:off x="571472" y="4551022"/>
            <a:ext cx="8229600" cy="296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zh-CN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  <a:ea typeface="微软雅黑" panose="020B0503020204020204" pitchFamily="34" charset="-122"/>
              </a:rPr>
              <a:t>National Library of China</a:t>
            </a:r>
            <a:endParaRPr lang="zh-CN" altLang="en-US" sz="2400" dirty="0">
              <a:solidFill>
                <a:schemeClr val="accent3">
                  <a:lumMod val="60000"/>
                  <a:lumOff val="40000"/>
                </a:schemeClr>
              </a:solidFill>
              <a:latin typeface="Arial Rounded MT Bold" panose="020F0704030504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5" name="Picture 2" descr="http://m2.quanjing.com/2m/chineseview051/yt-p0075785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71472" y="428610"/>
            <a:ext cx="6961805" cy="3482602"/>
          </a:xfrm>
          <a:prstGeom prst="rect">
            <a:avLst/>
          </a:prstGeom>
          <a:noFill/>
        </p:spPr>
      </p:pic>
      <p:pic>
        <p:nvPicPr>
          <p:cNvPr id="6" name="Picture 4" descr="http://s11.sinaimg.cn/middle/53f1c5fft78093e5d1d9a&amp;69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696503"/>
            <a:ext cx="6572250" cy="36933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活力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2489</Words>
  <Application>WPS 演示</Application>
  <PresentationFormat>全屏显示(16:9)</PresentationFormat>
  <Paragraphs>221</Paragraphs>
  <Slides>42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55" baseType="lpstr">
      <vt:lpstr>Arial</vt:lpstr>
      <vt:lpstr>宋体</vt:lpstr>
      <vt:lpstr>Wingdings</vt:lpstr>
      <vt:lpstr>Broadway</vt:lpstr>
      <vt:lpstr>Times New Roman</vt:lpstr>
      <vt:lpstr>Arial Rounded MT Bold</vt:lpstr>
      <vt:lpstr>Arial Unicode MS</vt:lpstr>
      <vt:lpstr>微软雅黑</vt:lpstr>
      <vt:lpstr>Wingdings 2</vt:lpstr>
      <vt:lpstr>Calibri</vt:lpstr>
      <vt:lpstr>Courier New</vt:lpstr>
      <vt:lpstr>Wingdings</vt:lpstr>
      <vt:lpstr>Office 主题</vt:lpstr>
      <vt:lpstr>Information Retrieval and Office Software Application </vt:lpstr>
      <vt:lpstr>Review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NJTECH LIBRARY</vt:lpstr>
      <vt:lpstr>NJTECH LIBRARY</vt:lpstr>
      <vt:lpstr>NJTECH LIBRARY</vt:lpstr>
      <vt:lpstr>NJTECH LIBRARY</vt:lpstr>
      <vt:lpstr>PowerPoint 演示文稿</vt:lpstr>
      <vt:lpstr>Entrance</vt:lpstr>
      <vt:lpstr>Borrow a book</vt:lpstr>
      <vt:lpstr>Borrow a book</vt:lpstr>
      <vt:lpstr>Borrow a book</vt:lpstr>
      <vt:lpstr>Borrow a book</vt:lpstr>
      <vt:lpstr>Borrow a book</vt:lpstr>
      <vt:lpstr>Borrow a book</vt:lpstr>
      <vt:lpstr>Borrow a book</vt:lpstr>
      <vt:lpstr>Borrow a book</vt:lpstr>
      <vt:lpstr>Borrow a book</vt:lpstr>
      <vt:lpstr>Borrow a book</vt:lpstr>
      <vt:lpstr>PowerPoint 演示文稿</vt:lpstr>
      <vt:lpstr>Return a book</vt:lpstr>
      <vt:lpstr>Return a book</vt:lpstr>
      <vt:lpstr>PowerPoint 演示文稿</vt:lpstr>
      <vt:lpstr>Rules and regulation </vt:lpstr>
      <vt:lpstr>Notice</vt:lpstr>
      <vt:lpstr>My regulation</vt:lpstr>
      <vt:lpstr>My regulation</vt:lpstr>
      <vt:lpstr>Questions?</vt:lpstr>
      <vt:lpstr> E-book</vt:lpstr>
      <vt:lpstr> E-book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Retrieval and Office Software Application </dc:title>
  <dc:creator/>
  <cp:lastModifiedBy>Administrator</cp:lastModifiedBy>
  <cp:revision>51</cp:revision>
  <dcterms:created xsi:type="dcterms:W3CDTF">2016-05-30T01:37:00Z</dcterms:created>
  <dcterms:modified xsi:type="dcterms:W3CDTF">2016-08-31T01:17:51Z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2052-10.1.0.5843</vt:lpwstr>
  </property>
</Properties>
</file>